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6" r:id="rId4"/>
    <p:sldId id="277" r:id="rId5"/>
    <p:sldId id="260" r:id="rId6"/>
    <p:sldId id="261" r:id="rId7"/>
    <p:sldId id="271" r:id="rId8"/>
    <p:sldId id="278" r:id="rId9"/>
    <p:sldId id="272" r:id="rId10"/>
    <p:sldId id="262" r:id="rId11"/>
    <p:sldId id="273" r:id="rId12"/>
    <p:sldId id="269" r:id="rId13"/>
    <p:sldId id="263" r:id="rId14"/>
    <p:sldId id="259" r:id="rId15"/>
    <p:sldId id="266" r:id="rId16"/>
    <p:sldId id="270" r:id="rId17"/>
    <p:sldId id="274" r:id="rId18"/>
    <p:sldId id="267" r:id="rId19"/>
    <p:sldId id="275" r:id="rId20"/>
    <p:sldId id="258" r:id="rId21"/>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66423" autoAdjust="0"/>
  </p:normalViewPr>
  <p:slideViewPr>
    <p:cSldViewPr snapToGrid="0">
      <p:cViewPr varScale="1">
        <p:scale>
          <a:sx n="48" d="100"/>
          <a:sy n="48"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D003B432-3547-48C0-8CA8-BC2AA084DFDE}" type="datetimeFigureOut">
              <a:rPr lang="nl-NL" smtClean="0"/>
              <a:t>19-6-2017</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A79B26A-0FB6-4651-A5AE-32802AE915A3}" type="slidenum">
              <a:rPr lang="nl-NL" smtClean="0"/>
              <a:t>‹nr.›</a:t>
            </a:fld>
            <a:endParaRPr lang="nl-NL"/>
          </a:p>
        </p:txBody>
      </p:sp>
    </p:spTree>
    <p:extLst>
      <p:ext uri="{BB962C8B-B14F-4D97-AF65-F5344CB8AC3E}">
        <p14:creationId xmlns:p14="http://schemas.microsoft.com/office/powerpoint/2010/main" val="144845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a:t>
            </a:fld>
            <a:endParaRPr lang="nl-NL"/>
          </a:p>
        </p:txBody>
      </p:sp>
    </p:spTree>
    <p:extLst>
      <p:ext uri="{BB962C8B-B14F-4D97-AF65-F5344CB8AC3E}">
        <p14:creationId xmlns:p14="http://schemas.microsoft.com/office/powerpoint/2010/main" val="171463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Chlamydia, </a:t>
            </a:r>
            <a:r>
              <a:rPr lang="nl-NL" dirty="0" err="1" smtClean="0"/>
              <a:t>brucellose</a:t>
            </a:r>
            <a:r>
              <a:rPr lang="nl-NL" dirty="0" smtClean="0"/>
              <a:t> en toxoplasmose</a:t>
            </a:r>
            <a:r>
              <a:rPr lang="nl-NL" baseline="0" dirty="0" smtClean="0"/>
              <a:t> zijn de meeste voorkomende oorzaken (allemaal bacteriën) maar ook trauma of verwonding van buitenaf kan een oorzaak zijn. Veel abortusverwekkers bij geiten zijn overdraagbaar op mensen. Vrouwen die zwanger zijn, moeten dus zeker oppassen en uit de buurt van besmette dieren blijven.</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10</a:t>
            </a:fld>
            <a:endParaRPr lang="nl-NL"/>
          </a:p>
        </p:txBody>
      </p:sp>
    </p:spTree>
    <p:extLst>
      <p:ext uri="{BB962C8B-B14F-4D97-AF65-F5344CB8AC3E}">
        <p14:creationId xmlns:p14="http://schemas.microsoft.com/office/powerpoint/2010/main" val="389841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uier voelt warm en de melk is vaak gelig met vlokjes erin. Vaak een heftige ziekte waarbij de uier</a:t>
            </a:r>
            <a:r>
              <a:rPr lang="nl-NL" baseline="0" dirty="0" smtClean="0"/>
              <a:t> zeer pijnlijk is. Ernstige vorm is de zogenoemde blauwuier, waarvan de blauwe kleur en het koud aanvoelen kenmerkend zijn. Op tijd erbij zijn is het beste en dan zal de dierenarts een antibioticum voorschrijven. </a:t>
            </a:r>
            <a:r>
              <a:rPr lang="nl-NL" baseline="0" dirty="0" err="1" smtClean="0"/>
              <a:t>Hygiene</a:t>
            </a:r>
            <a:r>
              <a:rPr lang="nl-NL" baseline="0" dirty="0" smtClean="0"/>
              <a:t> is heel belangrijk, zorg voor schone stallen en reinig de tepels voor het melken.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11</a:t>
            </a:fld>
            <a:endParaRPr lang="nl-NL"/>
          </a:p>
        </p:txBody>
      </p:sp>
    </p:spTree>
    <p:extLst>
      <p:ext uri="{BB962C8B-B14F-4D97-AF65-F5344CB8AC3E}">
        <p14:creationId xmlns:p14="http://schemas.microsoft.com/office/powerpoint/2010/main" val="23620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Melkziekte is een storing</a:t>
            </a:r>
            <a:r>
              <a:rPr lang="nl-NL" baseline="0" dirty="0" smtClean="0"/>
              <a:t> in de calciumstofwisseling, vaak onder de hoogproductieve dieren rond het </a:t>
            </a:r>
            <a:r>
              <a:rPr lang="nl-NL" baseline="0" dirty="0" err="1" smtClean="0"/>
              <a:t>aflammeren</a:t>
            </a:r>
            <a:r>
              <a:rPr lang="nl-NL" baseline="0" dirty="0" smtClean="0"/>
              <a:t>. Een sterke daling van het calciumgehalte in het bloed verstoort de functie van de spieren zodat de geiten moeten hebben met lopen. </a:t>
            </a:r>
          </a:p>
          <a:p>
            <a:endParaRPr lang="nl-NL" baseline="0" dirty="0" smtClean="0"/>
          </a:p>
          <a:p>
            <a:r>
              <a:rPr lang="nl-NL" baseline="0" dirty="0" smtClean="0"/>
              <a:t>Belangrijk om er snel bij te zijn en na de juiste diagnose, een calciumoplossing via het infuus toe te dienen.</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12</a:t>
            </a:fld>
            <a:endParaRPr lang="nl-NL"/>
          </a:p>
        </p:txBody>
      </p:sp>
    </p:spTree>
    <p:extLst>
      <p:ext uri="{BB962C8B-B14F-4D97-AF65-F5344CB8AC3E}">
        <p14:creationId xmlns:p14="http://schemas.microsoft.com/office/powerpoint/2010/main" val="1507176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virusziekte die wordt overgebracht</a:t>
            </a:r>
            <a:r>
              <a:rPr lang="nl-NL" baseline="0" dirty="0" smtClean="0"/>
              <a:t> door insecten, de zogenoemde knutten. Herkauwers kunnen elkaar onderling niet besmetten. Meestal krijgen geiten geen symptomen als ze besmet worden met dit virus. Schapen krijgen vaak een opgezwollen blauwe tong wat leidt tot problemen met de ademhaling. Knutten zijn kleine muggen en het bestrijden van deze knutten werkt preventief op blauwtong. De ziekte is ongevaarlijk voor mensen.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13</a:t>
            </a:fld>
            <a:endParaRPr lang="nl-NL"/>
          </a:p>
        </p:txBody>
      </p:sp>
    </p:spTree>
    <p:extLst>
      <p:ext uri="{BB962C8B-B14F-4D97-AF65-F5344CB8AC3E}">
        <p14:creationId xmlns:p14="http://schemas.microsoft.com/office/powerpoint/2010/main" val="243317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http://edepot.wur.nl/394229</a:t>
            </a:r>
          </a:p>
          <a:p>
            <a:endParaRPr lang="nl-NL" dirty="0" smtClean="0"/>
          </a:p>
          <a:p>
            <a:r>
              <a:rPr lang="nl-NL" dirty="0" smtClean="0"/>
              <a:t>Tekort van vitamine D in de voeding. Of een verkeerde verhouding</a:t>
            </a:r>
            <a:r>
              <a:rPr lang="nl-NL" baseline="0" dirty="0" smtClean="0"/>
              <a:t> aan kalk en fosfor of gebrek aan zonlicht kan een oorzaak zijn. De lange beenderen van de </a:t>
            </a:r>
            <a:r>
              <a:rPr lang="nl-NL" baseline="0" dirty="0" err="1" smtClean="0"/>
              <a:t>beit</a:t>
            </a:r>
            <a:r>
              <a:rPr lang="nl-NL" baseline="0" dirty="0" smtClean="0"/>
              <a:t> verkrommen. Behandeling is afhankelijk van de ernst en op inschatting van de dierenarts.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14</a:t>
            </a:fld>
            <a:endParaRPr lang="nl-NL"/>
          </a:p>
        </p:txBody>
      </p:sp>
    </p:spTree>
    <p:extLst>
      <p:ext uri="{BB962C8B-B14F-4D97-AF65-F5344CB8AC3E}">
        <p14:creationId xmlns:p14="http://schemas.microsoft.com/office/powerpoint/2010/main" val="223174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leverbotcyclus bestaat uit zes fases:</a:t>
            </a:r>
          </a:p>
          <a:p>
            <a:r>
              <a:rPr lang="nl-NL" sz="1200" b="0" i="0" kern="1200" dirty="0" smtClean="0">
                <a:solidFill>
                  <a:schemeClr val="tx1"/>
                </a:solidFill>
                <a:effectLst/>
                <a:latin typeface="+mn-lt"/>
                <a:ea typeface="+mn-ea"/>
                <a:cs typeface="+mn-cs"/>
              </a:rPr>
              <a:t>1. De met leverbot geïnfecteerde gastheer (bijvoorbeeld rund, schaap) scheidt via de mest van de gastheer leverbot eieren uit op het land.</a:t>
            </a:r>
          </a:p>
          <a:p>
            <a:r>
              <a:rPr lang="nl-NL" sz="1200" b="0" i="0" kern="1200" dirty="0" smtClean="0">
                <a:solidFill>
                  <a:schemeClr val="tx1"/>
                </a:solidFill>
                <a:effectLst/>
                <a:latin typeface="+mn-lt"/>
                <a:ea typeface="+mn-ea"/>
                <a:cs typeface="+mn-cs"/>
              </a:rPr>
              <a:t>2. Uit het </a:t>
            </a:r>
            <a:r>
              <a:rPr lang="nl-NL" sz="1200" b="0" i="0" kern="1200" dirty="0" err="1" smtClean="0">
                <a:solidFill>
                  <a:schemeClr val="tx1"/>
                </a:solidFill>
                <a:effectLst/>
                <a:latin typeface="+mn-lt"/>
                <a:ea typeface="+mn-ea"/>
                <a:cs typeface="+mn-cs"/>
              </a:rPr>
              <a:t>leverbotei</a:t>
            </a:r>
            <a:r>
              <a:rPr lang="nl-NL" sz="1200" b="0" i="0" kern="1200" dirty="0" smtClean="0">
                <a:solidFill>
                  <a:schemeClr val="tx1"/>
                </a:solidFill>
                <a:effectLst/>
                <a:latin typeface="+mn-lt"/>
                <a:ea typeface="+mn-ea"/>
                <a:cs typeface="+mn-cs"/>
              </a:rPr>
              <a:t> komt een trilhaarlarve (</a:t>
            </a:r>
            <a:r>
              <a:rPr lang="nl-NL" sz="1200" b="0" i="0" kern="1200" dirty="0" err="1" smtClean="0">
                <a:solidFill>
                  <a:schemeClr val="tx1"/>
                </a:solidFill>
                <a:effectLst/>
                <a:latin typeface="+mn-lt"/>
                <a:ea typeface="+mn-ea"/>
                <a:cs typeface="+mn-cs"/>
              </a:rPr>
              <a:t>miracidium</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3. De trilhaarlarve gaat op zoek naar een leverbotslak (</a:t>
            </a:r>
            <a:r>
              <a:rPr lang="nl-NL" sz="1200" b="0" i="0" kern="1200" dirty="0" err="1" smtClean="0">
                <a:solidFill>
                  <a:schemeClr val="tx1"/>
                </a:solidFill>
                <a:effectLst/>
                <a:latin typeface="+mn-lt"/>
                <a:ea typeface="+mn-ea"/>
                <a:cs typeface="+mn-cs"/>
              </a:rPr>
              <a:t>Galba</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truncatula</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4. De leverbotslak neemt de trilhaarlarve op. De slak wordt geïnfecteerd en in de slak vindt vermeerdering plaats. Uit één trilhaarlarve ontstaan 150 tot 200 staartlarven (</a:t>
            </a:r>
            <a:r>
              <a:rPr lang="nl-NL" sz="1200" b="0" i="0" kern="1200" dirty="0" err="1" smtClean="0">
                <a:solidFill>
                  <a:schemeClr val="tx1"/>
                </a:solidFill>
                <a:effectLst/>
                <a:latin typeface="+mn-lt"/>
                <a:ea typeface="+mn-ea"/>
                <a:cs typeface="+mn-cs"/>
              </a:rPr>
              <a:t>cercariën</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5. Bij vochtige omstandigheden verlaten de staartlarven de slak (</a:t>
            </a:r>
            <a:r>
              <a:rPr lang="nl-NL" sz="1200" b="0" i="0" kern="1200" dirty="0" err="1" smtClean="0">
                <a:solidFill>
                  <a:schemeClr val="tx1"/>
                </a:solidFill>
                <a:effectLst/>
                <a:latin typeface="+mn-lt"/>
                <a:ea typeface="+mn-ea"/>
                <a:cs typeface="+mn-cs"/>
              </a:rPr>
              <a:t>shedding</a:t>
            </a:r>
            <a:r>
              <a:rPr lang="nl-NL" sz="1200" b="0" i="0" kern="1200" dirty="0" smtClean="0">
                <a:solidFill>
                  <a:schemeClr val="tx1"/>
                </a:solidFill>
                <a:effectLst/>
                <a:latin typeface="+mn-lt"/>
                <a:ea typeface="+mn-ea"/>
                <a:cs typeface="+mn-cs"/>
              </a:rPr>
              <a:t>). De staartlarven gaan zwemmend op zoek naar grassprieten. De staartlarven zetten zich af op het gras, verliezen hun staart en kapselen zich in tot besmettelijke cysten (</a:t>
            </a:r>
            <a:r>
              <a:rPr lang="nl-NL" sz="1200" b="0" i="0" kern="1200" dirty="0" err="1" smtClean="0">
                <a:solidFill>
                  <a:schemeClr val="tx1"/>
                </a:solidFill>
                <a:effectLst/>
                <a:latin typeface="+mn-lt"/>
                <a:ea typeface="+mn-ea"/>
                <a:cs typeface="+mn-cs"/>
              </a:rPr>
              <a:t>metacercariën</a:t>
            </a:r>
            <a:r>
              <a:rPr lang="nl-NL" sz="1200" b="0" i="0" kern="1200" dirty="0" smtClean="0">
                <a:solidFill>
                  <a:schemeClr val="tx1"/>
                </a:solidFill>
                <a:effectLst/>
                <a:latin typeface="+mn-lt"/>
                <a:ea typeface="+mn-ea"/>
                <a:cs typeface="+mn-cs"/>
              </a:rPr>
              <a:t>).</a:t>
            </a:r>
          </a:p>
          <a:p>
            <a:r>
              <a:rPr lang="nl-NL" sz="1200" b="0" i="0" kern="1200" dirty="0" smtClean="0">
                <a:solidFill>
                  <a:schemeClr val="tx1"/>
                </a:solidFill>
                <a:effectLst/>
                <a:latin typeface="+mn-lt"/>
                <a:ea typeface="+mn-ea"/>
                <a:cs typeface="+mn-cs"/>
              </a:rPr>
              <a:t>6. De gastheer neemt de besmettelijke cysten op via het gras. Na inname van besmettelijke cysten met het gras ontwikkelen zich zeer kleine botjes die door de darmwand via de buikholte op zoek gaan naar de lever. In de lever wordt de leverbot infectie volwassen. Ongeveer tien tot twaalf weken na de infectie zullen de volwassen leverbotten eieren gaan leggen. Een volwassen leverbot legt ongeveer 4.000 tot 7.000 eieren per dag.</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http://www.gddiergezondheid.nl/diergezondheid/dierziekten/de-ziekte-leverbot</a:t>
            </a:r>
          </a:p>
          <a:p>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15</a:t>
            </a:fld>
            <a:endParaRPr lang="nl-NL"/>
          </a:p>
        </p:txBody>
      </p:sp>
    </p:spTree>
    <p:extLst>
      <p:ext uri="{BB962C8B-B14F-4D97-AF65-F5344CB8AC3E}">
        <p14:creationId xmlns:p14="http://schemas.microsoft.com/office/powerpoint/2010/main" val="263112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smtClean="0">
                <a:solidFill>
                  <a:schemeClr val="tx1"/>
                </a:solidFill>
                <a:effectLst/>
                <a:latin typeface="+mn-lt"/>
                <a:ea typeface="+mn-ea"/>
                <a:cs typeface="+mn-cs"/>
              </a:rPr>
              <a:t>De verschijnselen bij schapen en geiten zijn niet erg duidelijk en beperken zich vaak tot kreupelheid. Eerste verschijnselen: Sloom Kreupel, op de kroonrand eczeem en/of blaren Verhoogde lichaamstemperatuur (tijdelijk) Blaren (speldenknop groot) op de uier en op de spenen Blaren op het mondslijmvlies en de tandeloze rand.</a:t>
            </a:r>
          </a:p>
          <a:p>
            <a:pPr fontAlgn="base"/>
            <a:r>
              <a:rPr lang="nl-NL" dirty="0" smtClean="0"/>
              <a:t/>
            </a:r>
            <a:br>
              <a:rPr lang="nl-NL" dirty="0" smtClean="0"/>
            </a:br>
            <a:r>
              <a:rPr lang="nl-NL" sz="1200" b="1" i="0" kern="1200" dirty="0" smtClean="0">
                <a:solidFill>
                  <a:schemeClr val="tx1"/>
                </a:solidFill>
                <a:effectLst/>
                <a:latin typeface="+mn-lt"/>
                <a:ea typeface="+mn-ea"/>
                <a:cs typeface="+mn-cs"/>
              </a:rPr>
              <a:t>Verschijnselen bij schapen en geiten in het kort:</a:t>
            </a:r>
          </a:p>
          <a:p>
            <a:pPr fontAlgn="base"/>
            <a:r>
              <a:rPr lang="nl-NL" sz="1200" b="0" i="0" kern="1200" dirty="0" smtClean="0">
                <a:solidFill>
                  <a:schemeClr val="tx1"/>
                </a:solidFill>
                <a:effectLst/>
                <a:latin typeface="+mn-lt"/>
                <a:ea typeface="+mn-ea"/>
                <a:cs typeface="+mn-cs"/>
              </a:rPr>
              <a:t>plotselinge ernstige kreupelheid</a:t>
            </a:r>
          </a:p>
          <a:p>
            <a:pPr fontAlgn="base"/>
            <a:r>
              <a:rPr lang="nl-NL" sz="1200" b="0" i="0" kern="1200" dirty="0" smtClean="0">
                <a:solidFill>
                  <a:schemeClr val="tx1"/>
                </a:solidFill>
                <a:effectLst/>
                <a:latin typeface="+mn-lt"/>
                <a:ea typeface="+mn-ea"/>
                <a:cs typeface="+mn-cs"/>
              </a:rPr>
              <a:t>geen eetlust</a:t>
            </a:r>
          </a:p>
          <a:p>
            <a:pPr fontAlgn="base"/>
            <a:r>
              <a:rPr lang="nl-NL" sz="1200" b="0" i="0" kern="1200" dirty="0" smtClean="0">
                <a:solidFill>
                  <a:schemeClr val="tx1"/>
                </a:solidFill>
                <a:effectLst/>
                <a:latin typeface="+mn-lt"/>
                <a:ea typeface="+mn-ea"/>
                <a:cs typeface="+mn-cs"/>
              </a:rPr>
              <a:t>koorts</a:t>
            </a:r>
          </a:p>
          <a:p>
            <a:pPr fontAlgn="base"/>
            <a:r>
              <a:rPr lang="nl-NL" sz="1200" b="0" i="0" kern="1200" dirty="0" smtClean="0">
                <a:solidFill>
                  <a:schemeClr val="tx1"/>
                </a:solidFill>
                <a:effectLst/>
                <a:latin typeface="+mn-lt"/>
                <a:ea typeface="+mn-ea"/>
                <a:cs typeface="+mn-cs"/>
              </a:rPr>
              <a:t>lusteloosheid</a:t>
            </a:r>
          </a:p>
          <a:p>
            <a:pPr fontAlgn="base"/>
            <a:r>
              <a:rPr lang="nl-NL" sz="1200" b="0" i="0" kern="1200" dirty="0" smtClean="0">
                <a:solidFill>
                  <a:schemeClr val="tx1"/>
                </a:solidFill>
                <a:effectLst/>
                <a:latin typeface="+mn-lt"/>
                <a:ea typeface="+mn-ea"/>
                <a:cs typeface="+mn-cs"/>
              </a:rPr>
              <a:t>blaren op neus, tong, lippen, tandvlees, tandeloze rand, kroonranden, tussenklauwspleet en uier</a:t>
            </a:r>
          </a:p>
          <a:p>
            <a:pPr fontAlgn="base"/>
            <a:r>
              <a:rPr lang="nl-NL" sz="1200" b="0" i="0" kern="1200" dirty="0" smtClean="0">
                <a:solidFill>
                  <a:schemeClr val="tx1"/>
                </a:solidFill>
                <a:effectLst/>
                <a:latin typeface="+mn-lt"/>
                <a:ea typeface="+mn-ea"/>
                <a:cs typeface="+mn-cs"/>
              </a:rPr>
              <a:t>blaren rupturen vaak snel, waardoor rode erosies achterblijven, die afhankelijk van de locatie snel of minder snel herstellen</a:t>
            </a:r>
          </a:p>
          <a:p>
            <a:pPr fontAlgn="base"/>
            <a:r>
              <a:rPr lang="nl-NL" sz="1200" b="0" i="0" kern="1200" dirty="0" smtClean="0">
                <a:solidFill>
                  <a:schemeClr val="tx1"/>
                </a:solidFill>
                <a:effectLst/>
                <a:latin typeface="+mn-lt"/>
                <a:ea typeface="+mn-ea"/>
                <a:cs typeface="+mn-cs"/>
              </a:rPr>
              <a:t>sterfte bij jonge dieren</a:t>
            </a:r>
          </a:p>
          <a:p>
            <a:endParaRPr lang="nl-NL" dirty="0" smtClean="0"/>
          </a:p>
          <a:p>
            <a:r>
              <a:rPr lang="nl-NL" dirty="0" smtClean="0"/>
              <a:t>http://www.wur.nl/nl/Expertises-Dienstverlening/Onderzoeksinstituten/Bioveterinary-Research/Bestrijding-van-dierziekten/Virusziekten/Mondenklauwzeer-MKZ-1/Ziektebeeld.htm</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16</a:t>
            </a:fld>
            <a:endParaRPr lang="nl-NL"/>
          </a:p>
        </p:txBody>
      </p:sp>
    </p:spTree>
    <p:extLst>
      <p:ext uri="{BB962C8B-B14F-4D97-AF65-F5344CB8AC3E}">
        <p14:creationId xmlns:p14="http://schemas.microsoft.com/office/powerpoint/2010/main" val="287632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Zere bekjes</a:t>
            </a:r>
            <a:r>
              <a:rPr lang="nl-NL" baseline="0" dirty="0" smtClean="0"/>
              <a:t> is ook bekend onder de naam bekschurft. Het veroorzaakt door het </a:t>
            </a:r>
            <a:r>
              <a:rPr lang="nl-NL" baseline="0" dirty="0" err="1" smtClean="0"/>
              <a:t>parapoxvirus</a:t>
            </a:r>
            <a:r>
              <a:rPr lang="nl-NL" baseline="0" dirty="0" smtClean="0"/>
              <a:t>. Er ontstaan blaasjes en korstjes rondom de bek. Een enting wordt vaak gebruikt als behandeling (curatief) en dus niet preventief ingezet. Het is een </a:t>
            </a:r>
            <a:r>
              <a:rPr lang="nl-NL" baseline="0" dirty="0" err="1" smtClean="0"/>
              <a:t>zoonose</a:t>
            </a:r>
            <a:r>
              <a:rPr lang="nl-NL" baseline="0" dirty="0" smtClean="0"/>
              <a:t> dus ook mensen kunnen deze blaasjes krijgen bij veelvuldig contact.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17</a:t>
            </a:fld>
            <a:endParaRPr lang="nl-NL"/>
          </a:p>
        </p:txBody>
      </p:sp>
    </p:spTree>
    <p:extLst>
      <p:ext uri="{BB962C8B-B14F-4D97-AF65-F5344CB8AC3E}">
        <p14:creationId xmlns:p14="http://schemas.microsoft.com/office/powerpoint/2010/main" val="359688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Lintwormen, zijn de lange</a:t>
            </a:r>
            <a:r>
              <a:rPr lang="nl-NL" baseline="0" dirty="0" smtClean="0"/>
              <a:t> platte wormen die als parasieten in de darmen leven. Ontwormen het beste via een mestonderzoek en regelmatig omweiden is een goede preventieve maatregel.</a:t>
            </a:r>
            <a:endParaRPr lang="nl-NL" dirty="0" smtClean="0"/>
          </a:p>
          <a:p>
            <a:endParaRPr lang="nl-NL" dirty="0" smtClean="0"/>
          </a:p>
          <a:p>
            <a:r>
              <a:rPr lang="nl-NL" dirty="0" smtClean="0"/>
              <a:t>Luizen veroorzaken jeuk</a:t>
            </a:r>
            <a:r>
              <a:rPr lang="nl-NL" baseline="0" dirty="0" smtClean="0"/>
              <a:t> (schuren van de geiten). Twee soorten luizen, de bloedzuigende en degene die van huidschilfers leeft. </a:t>
            </a:r>
            <a:endParaRPr lang="nl-NL" dirty="0" smtClean="0"/>
          </a:p>
          <a:p>
            <a:endParaRPr lang="nl-NL" dirty="0" smtClean="0"/>
          </a:p>
          <a:p>
            <a:r>
              <a:rPr lang="nl-NL" dirty="0" smtClean="0"/>
              <a:t>Mijten zijn kleine, spinachtige parasieten. Veroorzaken</a:t>
            </a:r>
            <a:r>
              <a:rPr lang="nl-NL" baseline="0" dirty="0" smtClean="0"/>
              <a:t> schurft, wat kan leiden tot ruwe en kale plekken op de huid. Jeuk kan je zien door het schuren van de geiten aan voorwerpen.</a:t>
            </a:r>
            <a:endParaRPr lang="nl-NL" dirty="0" smtClean="0"/>
          </a:p>
          <a:p>
            <a:endParaRPr lang="nl-NL" dirty="0" smtClean="0"/>
          </a:p>
          <a:p>
            <a:r>
              <a:rPr lang="nl-NL" dirty="0" smtClean="0"/>
              <a:t>Ringworm</a:t>
            </a:r>
            <a:r>
              <a:rPr lang="nl-NL" baseline="0" dirty="0" smtClean="0"/>
              <a:t> is een besmettelijke schimmelinfectie, herkenbaar aan </a:t>
            </a:r>
            <a:r>
              <a:rPr lang="nl-NL" baseline="0" dirty="0" err="1" smtClean="0"/>
              <a:t>scherpbegrensende</a:t>
            </a:r>
            <a:r>
              <a:rPr lang="nl-NL" baseline="0" dirty="0" smtClean="0"/>
              <a:t> ronde plekken op de huid. Dit kan erg jeuken en is besmettelijk voor mensen. </a:t>
            </a:r>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18</a:t>
            </a:fld>
            <a:endParaRPr lang="nl-NL"/>
          </a:p>
        </p:txBody>
      </p:sp>
    </p:spTree>
    <p:extLst>
      <p:ext uri="{BB962C8B-B14F-4D97-AF65-F5344CB8AC3E}">
        <p14:creationId xmlns:p14="http://schemas.microsoft.com/office/powerpoint/2010/main" val="760029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19</a:t>
            </a:fld>
            <a:endParaRPr lang="nl-NL"/>
          </a:p>
        </p:txBody>
      </p:sp>
    </p:spTree>
    <p:extLst>
      <p:ext uri="{BB962C8B-B14F-4D97-AF65-F5344CB8AC3E}">
        <p14:creationId xmlns:p14="http://schemas.microsoft.com/office/powerpoint/2010/main" val="232217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2</a:t>
            </a:fld>
            <a:endParaRPr lang="nl-NL"/>
          </a:p>
        </p:txBody>
      </p:sp>
    </p:spTree>
    <p:extLst>
      <p:ext uri="{BB962C8B-B14F-4D97-AF65-F5344CB8AC3E}">
        <p14:creationId xmlns:p14="http://schemas.microsoft.com/office/powerpoint/2010/main" val="3128985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20</a:t>
            </a:fld>
            <a:endParaRPr lang="nl-NL"/>
          </a:p>
        </p:txBody>
      </p:sp>
    </p:spTree>
    <p:extLst>
      <p:ext uri="{BB962C8B-B14F-4D97-AF65-F5344CB8AC3E}">
        <p14:creationId xmlns:p14="http://schemas.microsoft.com/office/powerpoint/2010/main" val="237449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Geiten</a:t>
            </a:r>
            <a:r>
              <a:rPr lang="nl-NL" baseline="0" dirty="0" smtClean="0"/>
              <a:t> worden niet zo snel ziek, geiten zijn vrij sterke dieren die wel tegen een stootje kunnen. Dagelijks observeren van geiten is heel belangrijk. Zie je afwijkingen, bekijk ze nader en raadpleeg direct de dierenarts. Waar let je zoal op als je </a:t>
            </a:r>
            <a:r>
              <a:rPr lang="nl-NL" baseline="0" dirty="0" err="1" smtClean="0"/>
              <a:t>s’ochtends</a:t>
            </a:r>
            <a:r>
              <a:rPr lang="nl-NL" baseline="0" dirty="0" smtClean="0"/>
              <a:t> de wei in loopt?</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3</a:t>
            </a:fld>
            <a:endParaRPr lang="nl-NL"/>
          </a:p>
        </p:txBody>
      </p:sp>
    </p:spTree>
    <p:extLst>
      <p:ext uri="{BB962C8B-B14F-4D97-AF65-F5344CB8AC3E}">
        <p14:creationId xmlns:p14="http://schemas.microsoft.com/office/powerpoint/2010/main" val="13204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Sinds 1995 moeten alle geiten in NL</a:t>
            </a:r>
            <a:r>
              <a:rPr lang="nl-NL" baseline="0" dirty="0" smtClean="0"/>
              <a:t> van een </a:t>
            </a:r>
            <a:r>
              <a:rPr lang="nl-NL" baseline="0" dirty="0" err="1" smtClean="0"/>
              <a:t>indentificatie</a:t>
            </a:r>
            <a:r>
              <a:rPr lang="nl-NL" baseline="0" dirty="0" smtClean="0"/>
              <a:t> zijn voorzien. Het ministerie van Landbouw, Natuur en Voedselkwaliteit houdt toezicht op de naleving van deze verplichting via een registratiesysteem dat bekend staat als Identificatie &amp; Registratie (I&amp;R). Elk bedrijf heeft een Uniek Bedrijfsnummer (UBN) dat wordt toegekend door het ministerie. Dit nummer staat op de oormerken voorafgegaan aan de landcode (NL) met een volgnummer. Oormerken moeten binnen één maand na de geboorte aan beiden oren worden aangebracht. </a:t>
            </a:r>
          </a:p>
          <a:p>
            <a:endParaRPr lang="nl-NL" baseline="0" dirty="0" smtClean="0"/>
          </a:p>
          <a:p>
            <a:r>
              <a:rPr lang="nl-NL" baseline="0" dirty="0" smtClean="0"/>
              <a:t>Veel </a:t>
            </a:r>
            <a:r>
              <a:rPr lang="nl-NL" baseline="0" dirty="0" err="1" smtClean="0"/>
              <a:t>geitenhouders</a:t>
            </a:r>
            <a:r>
              <a:rPr lang="nl-NL" baseline="0" dirty="0" smtClean="0"/>
              <a:t> doen mee aan een onderzoek tegen ziektebestrijding, als hun bedrijf gedurende een bepaalde tijd vrij is van bepaalde ziektes zoals CAE en CL krijgt het bedrijf de certificering van ‘’</a:t>
            </a:r>
            <a:r>
              <a:rPr lang="nl-NL" baseline="0" dirty="0" err="1" smtClean="0"/>
              <a:t>certifaatwaardigheid</a:t>
            </a:r>
            <a:r>
              <a:rPr lang="nl-NL" baseline="0" dirty="0" smtClean="0"/>
              <a:t>’’. Een bedrijf wil deze stempel graag zodat ze makkelijker dieren verkopen en geitenkopers hebben meer zekerheid in de aanschaf van geiten zonder deze ziekten. Zo blijft de verspreiding van deze ziekten beperkt.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4</a:t>
            </a:fld>
            <a:endParaRPr lang="nl-NL"/>
          </a:p>
        </p:txBody>
      </p:sp>
    </p:spTree>
    <p:extLst>
      <p:ext uri="{BB962C8B-B14F-4D97-AF65-F5344CB8AC3E}">
        <p14:creationId xmlns:p14="http://schemas.microsoft.com/office/powerpoint/2010/main" val="210197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a:t>
            </a:r>
            <a:r>
              <a:rPr lang="nl-NL" baseline="0" dirty="0" smtClean="0"/>
              <a:t> deze ziekte is er sprake van</a:t>
            </a:r>
            <a:r>
              <a:rPr lang="nl-NL" dirty="0" smtClean="0"/>
              <a:t> een besmettelijke,</a:t>
            </a:r>
            <a:r>
              <a:rPr lang="nl-NL" baseline="0" dirty="0" smtClean="0"/>
              <a:t> chronische </a:t>
            </a:r>
            <a:r>
              <a:rPr lang="nl-NL" baseline="0" dirty="0" err="1" smtClean="0"/>
              <a:t>gewrichts</a:t>
            </a:r>
            <a:r>
              <a:rPr lang="nl-NL" baseline="0" dirty="0" smtClean="0"/>
              <a:t> – en hersenontstekingen en/of long- en uieraandoeningen. Een behandeling is niet mogelijk en daarom lijkt de ziekte een beetje op Aids, de ontstekingen in de hersenen zorgen voor verlammingen en de ziekte is herkenbaar aan de dikke </a:t>
            </a:r>
            <a:r>
              <a:rPr lang="nl-NL" baseline="0" dirty="0" err="1" smtClean="0"/>
              <a:t>voorknieen</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5</a:t>
            </a:fld>
            <a:endParaRPr lang="nl-NL"/>
          </a:p>
        </p:txBody>
      </p:sp>
    </p:spTree>
    <p:extLst>
      <p:ext uri="{BB962C8B-B14F-4D97-AF65-F5344CB8AC3E}">
        <p14:creationId xmlns:p14="http://schemas.microsoft.com/office/powerpoint/2010/main" val="223580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Caseous</a:t>
            </a:r>
            <a:r>
              <a:rPr lang="nl-NL" dirty="0" smtClean="0"/>
              <a:t> lymfeadenitis,</a:t>
            </a:r>
            <a:r>
              <a:rPr lang="nl-NL" baseline="0" dirty="0" smtClean="0"/>
              <a:t> ook wel bultenziekte of veretterende </a:t>
            </a:r>
            <a:r>
              <a:rPr lang="nl-NL" baseline="0" dirty="0" err="1" smtClean="0"/>
              <a:t>lymfelkierontsteking</a:t>
            </a:r>
            <a:r>
              <a:rPr lang="nl-NL" baseline="0" dirty="0" smtClean="0"/>
              <a:t> genoemd. Is een besmettelijke geiten en schapenziekte die wordt veroorzaakt door pseudo-tuberculose.  De lymfeklieren gaan opzwellen en kunnen openbreken. De bacterie kan zeer lang besmettelijk blijven en een behandeling is niet mogelijk. De geiten worden geruimd.</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6</a:t>
            </a:fld>
            <a:endParaRPr lang="nl-NL"/>
          </a:p>
        </p:txBody>
      </p:sp>
    </p:spTree>
    <p:extLst>
      <p:ext uri="{BB962C8B-B14F-4D97-AF65-F5344CB8AC3E}">
        <p14:creationId xmlns:p14="http://schemas.microsoft.com/office/powerpoint/2010/main" val="848218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Paratuberculose is een besmettelijke,</a:t>
            </a:r>
            <a:r>
              <a:rPr lang="nl-NL" baseline="0" dirty="0" smtClean="0"/>
              <a:t> ongeneeslijke bacteriële infectieziekte door de bacterie </a:t>
            </a:r>
            <a:r>
              <a:rPr lang="nl-NL" i="1" baseline="0" dirty="0" smtClean="0"/>
              <a:t>Mycobacterium avium </a:t>
            </a:r>
            <a:r>
              <a:rPr lang="nl-NL" i="1" baseline="0" dirty="0" err="1" smtClean="0"/>
              <a:t>paratuberculosis</a:t>
            </a:r>
            <a:r>
              <a:rPr lang="nl-NL" baseline="0" dirty="0" smtClean="0"/>
              <a:t>. Ongeveer 90% van de bedrijven is besmet met deze bacterie. De ziekte is moeilijk te herkennen omdat de ziekteverschijnselen heel uiteenlopend zijn, dieren blijven gewoon eten en hebben geen diarree. Maar dieren kunnen de voedingsstoffen niet opnemen uit de voeding wat leidt tot algemeen ziek zijn, slechte vacht en later vermagering. Een goede </a:t>
            </a:r>
            <a:r>
              <a:rPr lang="nl-NL" baseline="0" dirty="0" err="1" smtClean="0"/>
              <a:t>hygiene</a:t>
            </a:r>
            <a:r>
              <a:rPr lang="nl-NL" baseline="0" dirty="0" smtClean="0"/>
              <a:t> en management is een voorwaarde op deze ziekte binnen de perken te houden, dieren behouden een weerstand tegen deze bacterie.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7</a:t>
            </a:fld>
            <a:endParaRPr lang="nl-NL"/>
          </a:p>
        </p:txBody>
      </p:sp>
    </p:spTree>
    <p:extLst>
      <p:ext uri="{BB962C8B-B14F-4D97-AF65-F5344CB8AC3E}">
        <p14:creationId xmlns:p14="http://schemas.microsoft.com/office/powerpoint/2010/main" val="366688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bacterie komt in de omgeving terecht doordat geïnfecteerde dieren (die zelf geen ziekteverschijnselen hoeven te vertonen) bacteriën uitscheiden. Dit doen zij via lichaamsvocht, zoals traanvocht, urine, slijm, speeksel, melk en vruchtwater. Vooral tijdens lammeren komen er veel bacteriën vrij. Zeker als het gaat om een abortus.</a:t>
            </a:r>
            <a:r>
              <a:rPr lang="nl-NL" dirty="0" smtClean="0"/>
              <a:t/>
            </a:r>
            <a:br>
              <a:rPr lang="nl-NL" dirty="0" smtClean="0"/>
            </a:br>
            <a:r>
              <a:rPr lang="nl-NL" sz="1200" b="0" i="0" kern="1200" dirty="0" smtClean="0">
                <a:solidFill>
                  <a:schemeClr val="tx1"/>
                </a:solidFill>
                <a:effectLst/>
                <a:latin typeface="+mn-lt"/>
                <a:ea typeface="+mn-ea"/>
                <a:cs typeface="+mn-cs"/>
              </a:rPr>
              <a:t>Mensen kunnen op drie manieren besmet raken:</a:t>
            </a:r>
            <a:r>
              <a:rPr lang="nl-NL" dirty="0" smtClean="0"/>
              <a:t/>
            </a:r>
            <a:br>
              <a:rPr lang="nl-NL" dirty="0" smtClean="0"/>
            </a:br>
            <a:r>
              <a:rPr lang="nl-NL" sz="1200" b="0" i="0" kern="1200" dirty="0" smtClean="0">
                <a:solidFill>
                  <a:schemeClr val="tx1"/>
                </a:solidFill>
                <a:effectLst/>
                <a:latin typeface="+mn-lt"/>
                <a:ea typeface="+mn-ea"/>
                <a:cs typeface="+mn-cs"/>
              </a:rPr>
              <a:t>• Door besmette stofdeeltjes in te ademen. De stofdeeltjes kunnen zich via de lucht over grote afstanden verspreiden. Dit is de voornaamste oorzaak van besmetting bij de mens.</a:t>
            </a:r>
            <a:r>
              <a:rPr lang="nl-NL" dirty="0" smtClean="0"/>
              <a:t/>
            </a:r>
            <a:br>
              <a:rPr lang="nl-NL" dirty="0" smtClean="0"/>
            </a:br>
            <a:r>
              <a:rPr lang="nl-NL" sz="1200" b="0" i="0" kern="1200" dirty="0" smtClean="0">
                <a:solidFill>
                  <a:schemeClr val="tx1"/>
                </a:solidFill>
                <a:effectLst/>
                <a:latin typeface="+mn-lt"/>
                <a:ea typeface="+mn-ea"/>
                <a:cs typeface="+mn-cs"/>
              </a:rPr>
              <a:t>• Door besmette rauwe melk(-producten) of onvoldoende verhit besmet vlees te eten of drinken. Besmetting op deze manier komt zelden voor.</a:t>
            </a:r>
            <a:r>
              <a:rPr lang="nl-NL" dirty="0" smtClean="0"/>
              <a:t/>
            </a:r>
            <a:br>
              <a:rPr lang="nl-NL" dirty="0" smtClean="0"/>
            </a:br>
            <a:r>
              <a:rPr lang="nl-NL" sz="1200" b="0" i="0" kern="1200" dirty="0" smtClean="0">
                <a:solidFill>
                  <a:schemeClr val="tx1"/>
                </a:solidFill>
                <a:effectLst/>
                <a:latin typeface="+mn-lt"/>
                <a:ea typeface="+mn-ea"/>
                <a:cs typeface="+mn-cs"/>
              </a:rPr>
              <a:t>• Er zijn ook gevallen beschreven waarbij moeders pasgeboren kinderen infecteerden via de placenta en/of de moedermelk. Verder gaat Q-koorts niet over van mens op mens.</a:t>
            </a:r>
          </a:p>
          <a:p>
            <a:endParaRPr lang="nl-NL" sz="1200" b="0" i="0" kern="1200" dirty="0" smtClean="0">
              <a:solidFill>
                <a:schemeClr val="tx1"/>
              </a:solidFill>
              <a:effectLst/>
              <a:latin typeface="+mn-lt"/>
              <a:ea typeface="+mn-ea"/>
              <a:cs typeface="+mn-cs"/>
            </a:endParaRPr>
          </a:p>
          <a:p>
            <a:r>
              <a:rPr lang="nl-NL" sz="1200" b="1" i="0" kern="1200" dirty="0" smtClean="0">
                <a:solidFill>
                  <a:schemeClr val="tx1"/>
                </a:solidFill>
                <a:effectLst/>
                <a:latin typeface="+mn-lt"/>
                <a:ea typeface="+mn-ea"/>
                <a:cs typeface="+mn-cs"/>
              </a:rPr>
              <a:t>Preventie</a:t>
            </a:r>
          </a:p>
          <a:p>
            <a:r>
              <a:rPr lang="nl-NL" sz="1200" b="0" i="0" kern="1200" dirty="0" smtClean="0">
                <a:solidFill>
                  <a:schemeClr val="tx1"/>
                </a:solidFill>
                <a:effectLst/>
                <a:latin typeface="+mn-lt"/>
                <a:ea typeface="+mn-ea"/>
                <a:cs typeface="+mn-cs"/>
              </a:rPr>
              <a:t>Er is sinds eind 2008 een vaccin tegen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in Nederland beschikbaar voor schapen en geiten. Uit onderzoek is gebleken dat het beschikbare fase 1 vaccin (</a:t>
            </a:r>
            <a:r>
              <a:rPr lang="nl-NL" sz="1200" b="0" i="0" kern="1200" dirty="0" err="1" smtClean="0">
                <a:solidFill>
                  <a:schemeClr val="tx1"/>
                </a:solidFill>
                <a:effectLst/>
                <a:latin typeface="+mn-lt"/>
                <a:ea typeface="+mn-ea"/>
                <a:cs typeface="+mn-cs"/>
              </a:rPr>
              <a:t>Coxevac</a:t>
            </a:r>
            <a:r>
              <a:rPr lang="nl-NL" sz="1200" b="0" i="0" kern="1200" dirty="0" smtClean="0">
                <a:solidFill>
                  <a:schemeClr val="tx1"/>
                </a:solidFill>
                <a:effectLst/>
                <a:latin typeface="+mn-lt"/>
                <a:ea typeface="+mn-ea"/>
                <a:cs typeface="+mn-cs"/>
              </a:rPr>
              <a:t>®, CEVA) effectief is. Het doel van vaccinatie is het aantal abortussen te verminderen alsook de uitscheiding van de bacterie terug te dringen. Door de verminderde uitscheiding zal de besmettingsdruk in de omgeving verminderen, waardoor de blootstelling voor de mens vermindert. Sinds de start van de verplichte vaccinatiecampagne tegen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op alle melkgeiten- en melkschapenbedrijven in Nederland in 2010 is abortus ten gevolge van een infectie met </a:t>
            </a:r>
            <a:r>
              <a:rPr lang="nl-NL" sz="1200" b="0" i="1" kern="1200" dirty="0" smtClean="0">
                <a:solidFill>
                  <a:schemeClr val="tx1"/>
                </a:solidFill>
                <a:effectLst/>
                <a:latin typeface="+mn-lt"/>
                <a:ea typeface="+mn-ea"/>
                <a:cs typeface="+mn-cs"/>
              </a:rPr>
              <a:t>C. </a:t>
            </a:r>
            <a:r>
              <a:rPr lang="nl-NL" sz="1200" b="0" i="1" kern="1200" dirty="0" err="1" smtClean="0">
                <a:solidFill>
                  <a:schemeClr val="tx1"/>
                </a:solidFill>
                <a:effectLst/>
                <a:latin typeface="+mn-lt"/>
                <a:ea typeface="+mn-ea"/>
                <a:cs typeface="+mn-cs"/>
              </a:rPr>
              <a:t>burnetii</a:t>
            </a:r>
            <a:r>
              <a:rPr lang="nl-NL" sz="1200" b="0" i="1" kern="120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niet meer aangetoond. Vanaf eind 2009 vindt monitoring plaats van alle melkgeiten- en melkschapenbedrijven; minimaal elke maand wordt een tankmelkmonster op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onderzocht. Het aantal besmette bedrijven is geleidelijk teruggelopen en sinds juni 2016 zijn alle melkschapen- en melkgeitenbedrijven weer officieel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vrij.</a:t>
            </a:r>
          </a:p>
          <a:p>
            <a:r>
              <a:rPr lang="nl-NL" sz="1200" b="0" i="0" kern="1200" dirty="0" smtClean="0">
                <a:solidFill>
                  <a:schemeClr val="tx1"/>
                </a:solidFill>
                <a:effectLst/>
                <a:latin typeface="+mn-lt"/>
                <a:ea typeface="+mn-ea"/>
                <a:cs typeface="+mn-cs"/>
              </a:rPr>
              <a:t>De Q-</a:t>
            </a:r>
            <a:r>
              <a:rPr lang="nl-NL" sz="1200" b="0" i="0" kern="1200" dirty="0" err="1" smtClean="0">
                <a:solidFill>
                  <a:schemeClr val="tx1"/>
                </a:solidFill>
                <a:effectLst/>
                <a:latin typeface="+mn-lt"/>
                <a:ea typeface="+mn-ea"/>
                <a:cs typeface="+mn-cs"/>
              </a:rPr>
              <a:t>fever</a:t>
            </a:r>
            <a:r>
              <a:rPr lang="nl-NL" sz="1200" b="0" i="0" kern="1200" dirty="0" smtClean="0">
                <a:solidFill>
                  <a:schemeClr val="tx1"/>
                </a:solidFill>
                <a:effectLst/>
                <a:latin typeface="+mn-lt"/>
                <a:ea typeface="+mn-ea"/>
                <a:cs typeface="+mn-cs"/>
              </a:rPr>
              <a:t> uitbraak in Nederland (2007-2010) is gestopt door een combinatie van maatregelen zoals bijvoorbeeld vaccinatie van kleine herkauwers, ruimen van drachtige schapen en geiten op besmette </a:t>
            </a:r>
            <a:r>
              <a:rPr lang="nl-NL" sz="1200" b="0" i="0" kern="1200" dirty="0" err="1" smtClean="0">
                <a:solidFill>
                  <a:schemeClr val="tx1"/>
                </a:solidFill>
                <a:effectLst/>
                <a:latin typeface="+mn-lt"/>
                <a:ea typeface="+mn-ea"/>
                <a:cs typeface="+mn-cs"/>
              </a:rPr>
              <a:t>melkleverende</a:t>
            </a:r>
            <a:r>
              <a:rPr lang="nl-NL" sz="1200" b="0" i="0" kern="1200" dirty="0" smtClean="0">
                <a:solidFill>
                  <a:schemeClr val="tx1"/>
                </a:solidFill>
                <a:effectLst/>
                <a:latin typeface="+mn-lt"/>
                <a:ea typeface="+mn-ea"/>
                <a:cs typeface="+mn-cs"/>
              </a:rPr>
              <a:t> bedrijven, maatregelen met betrekking tot de mest, algemene hygiëne, in combinatie met een toename in de </a:t>
            </a:r>
            <a:r>
              <a:rPr lang="nl-NL" sz="1200" b="0" i="0" kern="1200" dirty="0" err="1" smtClean="0">
                <a:solidFill>
                  <a:schemeClr val="tx1"/>
                </a:solidFill>
                <a:effectLst/>
                <a:latin typeface="+mn-lt"/>
                <a:ea typeface="+mn-ea"/>
                <a:cs typeface="+mn-cs"/>
              </a:rPr>
              <a:t>seroprevalentie</a:t>
            </a:r>
            <a:r>
              <a:rPr lang="nl-NL" sz="1200" b="0" i="0" kern="1200" dirty="0" smtClean="0">
                <a:solidFill>
                  <a:schemeClr val="tx1"/>
                </a:solidFill>
                <a:effectLst/>
                <a:latin typeface="+mn-lt"/>
                <a:ea typeface="+mn-ea"/>
                <a:cs typeface="+mn-cs"/>
              </a:rPr>
              <a:t> van mensen.</a:t>
            </a:r>
          </a:p>
          <a:p>
            <a:endParaRPr lang="nl-NL" sz="1200" b="0" i="0" kern="1200" dirty="0" smtClean="0">
              <a:solidFill>
                <a:schemeClr val="tx1"/>
              </a:solidFill>
              <a:effectLst/>
              <a:latin typeface="+mn-lt"/>
              <a:ea typeface="+mn-ea"/>
              <a:cs typeface="+mn-cs"/>
            </a:endParaRPr>
          </a:p>
          <a:p>
            <a:r>
              <a:rPr lang="nl-NL" sz="1200" b="0" i="0" kern="1200" dirty="0" smtClean="0">
                <a:solidFill>
                  <a:schemeClr val="tx1"/>
                </a:solidFill>
                <a:effectLst/>
                <a:latin typeface="+mn-lt"/>
                <a:ea typeface="+mn-ea"/>
                <a:cs typeface="+mn-cs"/>
              </a:rPr>
              <a:t>Symptomen mens: Duidelijke verschijnselen zijn een heftige hoofdpijn (in het acute begin) en een wisselend koortsverloop. Andere mogelijke symptomen zijn koude rillingen, spierpijn, zweten, verminderde eetlust, misselijkheid, braken, diarree en een relatief lage hartslag</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8</a:t>
            </a:fld>
            <a:endParaRPr lang="nl-NL"/>
          </a:p>
        </p:txBody>
      </p:sp>
    </p:spTree>
    <p:extLst>
      <p:ext uri="{BB962C8B-B14F-4D97-AF65-F5344CB8AC3E}">
        <p14:creationId xmlns:p14="http://schemas.microsoft.com/office/powerpoint/2010/main" val="232871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Rotkreupel wordt veroorzaakt door</a:t>
            </a:r>
            <a:r>
              <a:rPr lang="nl-NL" baseline="0" dirty="0" smtClean="0"/>
              <a:t> de rotkreupelbacterie, die erg besmettelijk is. De besmetting verloopt via de weide of stal waar de dieren lopen. Symptomen zijn ontstekingen op de huid van de tussenklauwspleten en hoornranden op de hoef. De hoef rot weg en stinkt. In een vroeg stadium is het goed te behandelen en te genezen. Antibioticum helpt hierbij en er is ook een enting die jaarlijks herhaald moet worden. Vooral bij de komst van nieuwe dieren moet men hier alert op zijn. </a:t>
            </a:r>
            <a:endParaRPr lang="nl-NL" dirty="0"/>
          </a:p>
        </p:txBody>
      </p:sp>
      <p:sp>
        <p:nvSpPr>
          <p:cNvPr id="4" name="Tijdelijke aanduiding voor dianummer 3"/>
          <p:cNvSpPr>
            <a:spLocks noGrp="1"/>
          </p:cNvSpPr>
          <p:nvPr>
            <p:ph type="sldNum" sz="quarter" idx="10"/>
          </p:nvPr>
        </p:nvSpPr>
        <p:spPr/>
        <p:txBody>
          <a:bodyPr/>
          <a:lstStyle/>
          <a:p>
            <a:fld id="{CA79B26A-0FB6-4651-A5AE-32802AE915A3}" type="slidenum">
              <a:rPr lang="nl-NL" smtClean="0"/>
              <a:t>9</a:t>
            </a:fld>
            <a:endParaRPr lang="nl-NL"/>
          </a:p>
        </p:txBody>
      </p:sp>
    </p:spTree>
    <p:extLst>
      <p:ext uri="{BB962C8B-B14F-4D97-AF65-F5344CB8AC3E}">
        <p14:creationId xmlns:p14="http://schemas.microsoft.com/office/powerpoint/2010/main" val="146261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46175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365364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87874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53702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72080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7C9A3E9-7FC6-4DAC-B59A-ABBB22E08A0E}" type="datetimeFigureOut">
              <a:rPr lang="nl-NL" smtClean="0"/>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80460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7C9A3E9-7FC6-4DAC-B59A-ABBB22E08A0E}" type="datetimeFigureOut">
              <a:rPr lang="nl-NL" smtClean="0"/>
              <a:t>19-6-2017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87801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7C9A3E9-7FC6-4DAC-B59A-ABBB22E08A0E}" type="datetimeFigureOut">
              <a:rPr lang="nl-NL" smtClean="0"/>
              <a:t>19-6-2017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43560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C9A3E9-7FC6-4DAC-B59A-ABBB22E08A0E}" type="datetimeFigureOut">
              <a:rPr lang="nl-NL" smtClean="0"/>
              <a:t>19-6-2017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390785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7C9A3E9-7FC6-4DAC-B59A-ABBB22E08A0E}" type="datetimeFigureOut">
              <a:rPr lang="nl-NL" smtClean="0"/>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279877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7C9A3E9-7FC6-4DAC-B59A-ABBB22E08A0E}" type="datetimeFigureOut">
              <a:rPr lang="nl-NL" smtClean="0"/>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862E74-B0E7-4DB8-AFC5-2D4D7A23A393}" type="slidenum">
              <a:rPr lang="nl-NL" smtClean="0"/>
              <a:t>‹nr.›</a:t>
            </a:fld>
            <a:endParaRPr lang="nl-NL"/>
          </a:p>
        </p:txBody>
      </p:sp>
    </p:spTree>
    <p:extLst>
      <p:ext uri="{BB962C8B-B14F-4D97-AF65-F5344CB8AC3E}">
        <p14:creationId xmlns:p14="http://schemas.microsoft.com/office/powerpoint/2010/main" val="165132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9A3E9-7FC6-4DAC-B59A-ABBB22E08A0E}" type="datetimeFigureOut">
              <a:rPr lang="nl-NL" smtClean="0"/>
              <a:t>19-6-2017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62E74-B0E7-4DB8-AFC5-2D4D7A23A393}" type="slidenum">
              <a:rPr lang="nl-NL" smtClean="0"/>
              <a:t>‹nr.›</a:t>
            </a:fld>
            <a:endParaRPr lang="nl-NL"/>
          </a:p>
        </p:txBody>
      </p:sp>
    </p:spTree>
    <p:extLst>
      <p:ext uri="{BB962C8B-B14F-4D97-AF65-F5344CB8AC3E}">
        <p14:creationId xmlns:p14="http://schemas.microsoft.com/office/powerpoint/2010/main" val="51287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U6qL9gKfNAhWBKcAKHb3tCggQjRwIBw&amp;url=https://janfkenjedienie.wordpress.com/2009/12/11/cartoon-vd-dag-111209-q-koorts/&amp;bvm=bv.124272578,d.d2s&amp;psig=AFQjCNExmUfRYiXuTy1n1t0j5Z0ce1jH9g&amp;ust=146597588938550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6004" y="985203"/>
            <a:ext cx="9144000" cy="2387600"/>
          </a:xfrm>
        </p:spPr>
        <p:txBody>
          <a:bodyPr>
            <a:normAutofit/>
          </a:bodyPr>
          <a:lstStyle/>
          <a:p>
            <a:r>
              <a:rPr lang="nl-NL" sz="7200" b="1" dirty="0" smtClean="0"/>
              <a:t>Les Geit</a:t>
            </a:r>
            <a:endParaRPr lang="nl-NL" sz="7200" b="1" dirty="0"/>
          </a:p>
        </p:txBody>
      </p:sp>
      <p:sp>
        <p:nvSpPr>
          <p:cNvPr id="3" name="Ondertitel 2"/>
          <p:cNvSpPr>
            <a:spLocks noGrp="1"/>
          </p:cNvSpPr>
          <p:nvPr>
            <p:ph type="subTitle" idx="1"/>
          </p:nvPr>
        </p:nvSpPr>
        <p:spPr>
          <a:xfrm>
            <a:off x="1188047" y="3558317"/>
            <a:ext cx="9144000" cy="1655762"/>
          </a:xfrm>
        </p:spPr>
        <p:txBody>
          <a:bodyPr/>
          <a:lstStyle/>
          <a:p>
            <a:r>
              <a:rPr lang="nl-NL" dirty="0" smtClean="0"/>
              <a:t>20-06-2017</a:t>
            </a:r>
            <a:endParaRPr lang="nl-NL" dirty="0"/>
          </a:p>
        </p:txBody>
      </p:sp>
      <p:pic>
        <p:nvPicPr>
          <p:cNvPr id="1026" name="Picture 2" descr="Afbeeldingsresultaat voor dwerg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96" y="1859281"/>
            <a:ext cx="3398520" cy="3398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991" y="1858834"/>
            <a:ext cx="4531954" cy="339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73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Abortus</a:t>
            </a:r>
            <a:endParaRPr lang="nl-NL" dirty="0"/>
          </a:p>
        </p:txBody>
      </p:sp>
      <p:sp>
        <p:nvSpPr>
          <p:cNvPr id="3" name="Tijdelijke aanduiding voor inhoud 2"/>
          <p:cNvSpPr>
            <a:spLocks noGrp="1"/>
          </p:cNvSpPr>
          <p:nvPr>
            <p:ph idx="1"/>
          </p:nvPr>
        </p:nvSpPr>
        <p:spPr/>
        <p:txBody>
          <a:bodyPr/>
          <a:lstStyle/>
          <a:p>
            <a:r>
              <a:rPr lang="nl-NL" dirty="0" smtClean="0"/>
              <a:t>‘’besmettelijk verwerpen’’</a:t>
            </a:r>
          </a:p>
          <a:p>
            <a:r>
              <a:rPr lang="nl-NL" dirty="0" smtClean="0"/>
              <a:t>Veroorzaakt door groot aantal ziektekiemen</a:t>
            </a:r>
          </a:p>
          <a:p>
            <a:r>
              <a:rPr lang="nl-NL" dirty="0" smtClean="0"/>
              <a:t>Zoönose</a:t>
            </a:r>
          </a:p>
          <a:p>
            <a:pPr marL="0" indent="0">
              <a:buNone/>
            </a:pPr>
            <a:endParaRPr lang="nl-NL" dirty="0"/>
          </a:p>
        </p:txBody>
      </p:sp>
      <p:pic>
        <p:nvPicPr>
          <p:cNvPr id="14338" name="Picture 2" descr="Afbeeldingsresultaat voor abortion 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516" y="3518451"/>
            <a:ext cx="4456284" cy="302888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849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Uierontsteking (mastitis)</a:t>
            </a:r>
            <a:endParaRPr lang="nl-NL" dirty="0"/>
          </a:p>
        </p:txBody>
      </p:sp>
      <p:sp>
        <p:nvSpPr>
          <p:cNvPr id="3" name="Tijdelijke aanduiding voor inhoud 2"/>
          <p:cNvSpPr>
            <a:spLocks noGrp="1"/>
          </p:cNvSpPr>
          <p:nvPr>
            <p:ph idx="1"/>
          </p:nvPr>
        </p:nvSpPr>
        <p:spPr/>
        <p:txBody>
          <a:bodyPr/>
          <a:lstStyle/>
          <a:p>
            <a:r>
              <a:rPr lang="nl-NL" dirty="0" smtClean="0"/>
              <a:t>Veroorzaakt door bacteriën (E. </a:t>
            </a:r>
            <a:r>
              <a:rPr lang="nl-NL" dirty="0"/>
              <a:t>c</a:t>
            </a:r>
            <a:r>
              <a:rPr lang="nl-NL" dirty="0" smtClean="0"/>
              <a:t>oli)</a:t>
            </a:r>
          </a:p>
          <a:p>
            <a:r>
              <a:rPr lang="nl-NL" dirty="0" smtClean="0"/>
              <a:t>Goed te behandelen </a:t>
            </a:r>
            <a:r>
              <a:rPr lang="nl-NL" dirty="0"/>
              <a:t>door </a:t>
            </a:r>
            <a:r>
              <a:rPr lang="nl-NL" dirty="0" smtClean="0"/>
              <a:t>dierenarts</a:t>
            </a:r>
          </a:p>
          <a:p>
            <a:r>
              <a:rPr lang="nl-NL" dirty="0" smtClean="0"/>
              <a:t>Goede </a:t>
            </a:r>
            <a:r>
              <a:rPr lang="nl-NL" dirty="0"/>
              <a:t>hygiëne heel belangrijk</a:t>
            </a:r>
          </a:p>
          <a:p>
            <a:endParaRPr lang="nl-NL" dirty="0"/>
          </a:p>
        </p:txBody>
      </p:sp>
      <p:pic>
        <p:nvPicPr>
          <p:cNvPr id="8196" name="Picture 4" descr="Afbeeldingsresultaat voor mastitis 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1690688"/>
            <a:ext cx="4162425" cy="44386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07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Melkziekte</a:t>
            </a:r>
            <a:endParaRPr lang="nl-NL" dirty="0"/>
          </a:p>
        </p:txBody>
      </p:sp>
      <p:sp>
        <p:nvSpPr>
          <p:cNvPr id="3" name="Tijdelijke aanduiding voor inhoud 2"/>
          <p:cNvSpPr>
            <a:spLocks noGrp="1"/>
          </p:cNvSpPr>
          <p:nvPr>
            <p:ph idx="1"/>
          </p:nvPr>
        </p:nvSpPr>
        <p:spPr>
          <a:xfrm>
            <a:off x="838200" y="1552576"/>
            <a:ext cx="10515600" cy="4351338"/>
          </a:xfrm>
        </p:spPr>
        <p:txBody>
          <a:bodyPr/>
          <a:lstStyle/>
          <a:p>
            <a:r>
              <a:rPr lang="nl-NL" dirty="0" smtClean="0"/>
              <a:t>Rond het </a:t>
            </a:r>
            <a:r>
              <a:rPr lang="nl-NL" dirty="0" err="1" smtClean="0"/>
              <a:t>aflammeren</a:t>
            </a:r>
            <a:endParaRPr lang="nl-NL" dirty="0" smtClean="0"/>
          </a:p>
          <a:p>
            <a:r>
              <a:rPr lang="nl-NL" dirty="0" smtClean="0"/>
              <a:t>Sterke daling van het calciumgehalte</a:t>
            </a:r>
          </a:p>
          <a:p>
            <a:r>
              <a:rPr lang="nl-NL" dirty="0" smtClean="0"/>
              <a:t>Spierzwakte</a:t>
            </a:r>
            <a:endParaRPr lang="nl-NL" dirty="0"/>
          </a:p>
        </p:txBody>
      </p:sp>
      <p:pic>
        <p:nvPicPr>
          <p:cNvPr id="9218" name="Picture 2" descr="Afbeelding: Afbeelding grafiek transitieperiode 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738" y="2861558"/>
            <a:ext cx="9210261" cy="39964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365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Blauwtong</a:t>
            </a:r>
            <a:endParaRPr lang="nl-NL" dirty="0"/>
          </a:p>
        </p:txBody>
      </p:sp>
      <p:sp>
        <p:nvSpPr>
          <p:cNvPr id="3" name="Tijdelijke aanduiding voor inhoud 2"/>
          <p:cNvSpPr>
            <a:spLocks noGrp="1"/>
          </p:cNvSpPr>
          <p:nvPr>
            <p:ph idx="1"/>
          </p:nvPr>
        </p:nvSpPr>
        <p:spPr>
          <a:xfrm>
            <a:off x="667876" y="1690688"/>
            <a:ext cx="10515600" cy="5672036"/>
          </a:xfrm>
        </p:spPr>
        <p:txBody>
          <a:bodyPr/>
          <a:lstStyle/>
          <a:p>
            <a:r>
              <a:rPr lang="nl-NL" dirty="0" smtClean="0"/>
              <a:t>Virusziekte vooral bij schapen en runderen</a:t>
            </a:r>
          </a:p>
          <a:p>
            <a:r>
              <a:rPr lang="nl-NL" dirty="0" smtClean="0"/>
              <a:t>Overdracht via de </a:t>
            </a:r>
            <a:r>
              <a:rPr lang="nl-NL" dirty="0" err="1" smtClean="0"/>
              <a:t>knut</a:t>
            </a:r>
            <a:endParaRPr lang="nl-NL" dirty="0" smtClean="0"/>
          </a:p>
          <a:p>
            <a:r>
              <a:rPr lang="nl-NL" dirty="0" smtClean="0"/>
              <a:t>Aangifteplichtige ziekte</a:t>
            </a:r>
          </a:p>
          <a:p>
            <a:pPr marL="0" indent="0">
              <a:buNone/>
            </a:pPr>
            <a:endParaRPr lang="nl-NL" dirty="0"/>
          </a:p>
          <a:p>
            <a:endParaRPr lang="nl-NL" dirty="0" smtClean="0"/>
          </a:p>
          <a:p>
            <a:pPr marL="0" indent="0">
              <a:buNone/>
            </a:pPr>
            <a:endParaRPr lang="nl-NL" dirty="0"/>
          </a:p>
        </p:txBody>
      </p:sp>
      <p:pic>
        <p:nvPicPr>
          <p:cNvPr id="4098" name="Picture 2" descr="Afbeeldingsresultaat voor blue tongue dise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091" y="2241754"/>
            <a:ext cx="4320708" cy="39981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erschil tussen de gewone mug en de kn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568674"/>
            <a:ext cx="3173361" cy="16140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51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Engelse ziekte (rachitis)</a:t>
            </a:r>
            <a:endParaRPr lang="nl-NL" dirty="0"/>
          </a:p>
        </p:txBody>
      </p:sp>
      <p:sp>
        <p:nvSpPr>
          <p:cNvPr id="5" name="Tijdelijke aanduiding voor inhoud 4"/>
          <p:cNvSpPr>
            <a:spLocks noGrp="1"/>
          </p:cNvSpPr>
          <p:nvPr>
            <p:ph sz="half" idx="2"/>
          </p:nvPr>
        </p:nvSpPr>
        <p:spPr>
          <a:xfrm>
            <a:off x="839788" y="1690688"/>
            <a:ext cx="5157787" cy="3684588"/>
          </a:xfrm>
        </p:spPr>
        <p:txBody>
          <a:bodyPr/>
          <a:lstStyle/>
          <a:p>
            <a:r>
              <a:rPr lang="nl-NL" dirty="0" smtClean="0"/>
              <a:t>Gebrekziekte van Vitamine D</a:t>
            </a:r>
          </a:p>
          <a:p>
            <a:r>
              <a:rPr lang="nl-NL" dirty="0" smtClean="0"/>
              <a:t>Verkromming van lange beenderen</a:t>
            </a:r>
            <a:endParaRPr lang="nl-NL" dirty="0"/>
          </a:p>
        </p:txBody>
      </p:sp>
      <p:pic>
        <p:nvPicPr>
          <p:cNvPr id="8" name="Tijdelijke aanduiding voor inhoud 7"/>
          <p:cNvPicPr>
            <a:picLocks noGrp="1" noChangeAspect="1"/>
          </p:cNvPicPr>
          <p:nvPr>
            <p:ph sz="quarter" idx="4"/>
          </p:nvPr>
        </p:nvPicPr>
        <p:blipFill>
          <a:blip r:embed="rId3"/>
          <a:stretch>
            <a:fillRect/>
          </a:stretch>
        </p:blipFill>
        <p:spPr>
          <a:xfrm>
            <a:off x="7331825" y="1690688"/>
            <a:ext cx="3837192" cy="4729562"/>
          </a:xfrm>
          <a:prstGeom prst="rect">
            <a:avLst/>
          </a:prstGeom>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332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Leverbot</a:t>
            </a:r>
            <a:endParaRPr lang="nl-NL" dirty="0"/>
          </a:p>
        </p:txBody>
      </p:sp>
      <p:sp>
        <p:nvSpPr>
          <p:cNvPr id="3" name="Tijdelijke aanduiding voor inhoud 2"/>
          <p:cNvSpPr>
            <a:spLocks noGrp="1"/>
          </p:cNvSpPr>
          <p:nvPr>
            <p:ph idx="1"/>
          </p:nvPr>
        </p:nvSpPr>
        <p:spPr/>
        <p:txBody>
          <a:bodyPr/>
          <a:lstStyle/>
          <a:p>
            <a:r>
              <a:rPr lang="nl-NL" dirty="0" smtClean="0"/>
              <a:t>Parasitaire platworm </a:t>
            </a:r>
          </a:p>
          <a:p>
            <a:r>
              <a:rPr lang="nl-NL" dirty="0" smtClean="0"/>
              <a:t>Beschadiging van de lever</a:t>
            </a:r>
          </a:p>
          <a:p>
            <a:r>
              <a:rPr lang="nl-NL" dirty="0"/>
              <a:t>Groeistilstand, gewichtsverlies </a:t>
            </a:r>
            <a:r>
              <a:rPr lang="nl-NL" dirty="0" smtClean="0"/>
              <a:t>en</a:t>
            </a:r>
          </a:p>
          <a:p>
            <a:pPr marL="0" indent="0">
              <a:buNone/>
            </a:pPr>
            <a:r>
              <a:rPr lang="nl-NL" dirty="0" smtClean="0"/>
              <a:t> </a:t>
            </a:r>
            <a:r>
              <a:rPr lang="nl-NL" dirty="0"/>
              <a:t>bloedarmoede </a:t>
            </a:r>
          </a:p>
        </p:txBody>
      </p:sp>
      <p:pic>
        <p:nvPicPr>
          <p:cNvPr id="10242" name="Picture 2" descr="leverb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026" y="829227"/>
            <a:ext cx="4575313" cy="55933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710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Mond- en klauwzeer (MKZ)</a:t>
            </a:r>
            <a:endParaRPr lang="nl-NL" dirty="0"/>
          </a:p>
        </p:txBody>
      </p:sp>
      <p:sp>
        <p:nvSpPr>
          <p:cNvPr id="3" name="Tijdelijke aanduiding voor inhoud 2"/>
          <p:cNvSpPr>
            <a:spLocks noGrp="1"/>
          </p:cNvSpPr>
          <p:nvPr>
            <p:ph idx="1"/>
          </p:nvPr>
        </p:nvSpPr>
        <p:spPr/>
        <p:txBody>
          <a:bodyPr/>
          <a:lstStyle/>
          <a:p>
            <a:r>
              <a:rPr lang="nl-NL" dirty="0" smtClean="0"/>
              <a:t>Vooral onder herkauwers</a:t>
            </a:r>
          </a:p>
          <a:p>
            <a:r>
              <a:rPr lang="nl-NL" dirty="0" smtClean="0"/>
              <a:t>Zeer besmettelijke virusziekte</a:t>
            </a:r>
          </a:p>
          <a:p>
            <a:r>
              <a:rPr lang="nl-NL" dirty="0" smtClean="0"/>
              <a:t>Kreupelheid en blaren en zweren in en op de bek, poten en uier</a:t>
            </a:r>
          </a:p>
          <a:p>
            <a:r>
              <a:rPr lang="nl-NL" dirty="0" smtClean="0"/>
              <a:t>Noodvaccinatie bij (dreigende) uitbraak</a:t>
            </a:r>
          </a:p>
          <a:p>
            <a:r>
              <a:rPr lang="nl-NL" dirty="0" smtClean="0"/>
              <a:t>Aangifteplicht</a:t>
            </a:r>
            <a:endParaRPr lang="nl-NL" dirty="0"/>
          </a:p>
        </p:txBody>
      </p:sp>
      <p:pic>
        <p:nvPicPr>
          <p:cNvPr id="11266" name="Picture 2" descr="Afbeeldingsresultaat voor mond en klauwz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018" y="3582297"/>
            <a:ext cx="4336912" cy="30863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182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Zere bekjes</a:t>
            </a:r>
            <a:endParaRPr lang="nl-NL" dirty="0"/>
          </a:p>
        </p:txBody>
      </p:sp>
      <p:sp>
        <p:nvSpPr>
          <p:cNvPr id="3" name="Tijdelijke aanduiding voor inhoud 2"/>
          <p:cNvSpPr>
            <a:spLocks noGrp="1"/>
          </p:cNvSpPr>
          <p:nvPr>
            <p:ph idx="1"/>
          </p:nvPr>
        </p:nvSpPr>
        <p:spPr/>
        <p:txBody>
          <a:bodyPr/>
          <a:lstStyle/>
          <a:p>
            <a:r>
              <a:rPr lang="nl-NL" dirty="0" smtClean="0"/>
              <a:t>“Bekschurft’’</a:t>
            </a:r>
          </a:p>
          <a:p>
            <a:r>
              <a:rPr lang="nl-NL" dirty="0" smtClean="0"/>
              <a:t>Blaasjes of later korstjes rondom de bek </a:t>
            </a:r>
          </a:p>
          <a:p>
            <a:r>
              <a:rPr lang="nl-NL" dirty="0" smtClean="0"/>
              <a:t>Veroorzaakt door het </a:t>
            </a:r>
            <a:r>
              <a:rPr lang="nl-NL" dirty="0" err="1" smtClean="0"/>
              <a:t>parapoxvirus</a:t>
            </a:r>
            <a:endParaRPr lang="nl-NL" dirty="0" smtClean="0"/>
          </a:p>
          <a:p>
            <a:r>
              <a:rPr lang="nl-NL" dirty="0" smtClean="0"/>
              <a:t>Curatieve enting</a:t>
            </a:r>
          </a:p>
          <a:p>
            <a:r>
              <a:rPr lang="nl-NL" dirty="0" smtClean="0"/>
              <a:t>Zoönose</a:t>
            </a:r>
          </a:p>
          <a:p>
            <a:pPr marL="0" indent="0">
              <a:buNone/>
            </a:pPr>
            <a:endParaRPr lang="nl-NL" dirty="0"/>
          </a:p>
        </p:txBody>
      </p:sp>
      <p:pic>
        <p:nvPicPr>
          <p:cNvPr id="12290" name="Picture 2" descr="http://www.schapendokter.nl/upload/Image/Schapenziekten/ecthyma-m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252" y="4238694"/>
            <a:ext cx="3144217" cy="23646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Zere bek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16" y="3098154"/>
            <a:ext cx="5057775"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33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Parasieten</a:t>
            </a:r>
            <a:endParaRPr lang="nl-NL" dirty="0"/>
          </a:p>
        </p:txBody>
      </p:sp>
      <p:sp>
        <p:nvSpPr>
          <p:cNvPr id="3" name="Tijdelijke aanduiding voor inhoud 2"/>
          <p:cNvSpPr>
            <a:spLocks noGrp="1"/>
          </p:cNvSpPr>
          <p:nvPr>
            <p:ph idx="1"/>
          </p:nvPr>
        </p:nvSpPr>
        <p:spPr/>
        <p:txBody>
          <a:bodyPr/>
          <a:lstStyle/>
          <a:p>
            <a:r>
              <a:rPr lang="nl-NL" dirty="0" smtClean="0"/>
              <a:t>Lintwormen</a:t>
            </a:r>
          </a:p>
          <a:p>
            <a:r>
              <a:rPr lang="nl-NL" dirty="0" smtClean="0"/>
              <a:t>Luizen</a:t>
            </a:r>
          </a:p>
          <a:p>
            <a:r>
              <a:rPr lang="nl-NL" dirty="0" smtClean="0"/>
              <a:t>Mijten</a:t>
            </a:r>
          </a:p>
          <a:p>
            <a:r>
              <a:rPr lang="nl-NL" dirty="0" smtClean="0"/>
              <a:t>Ringworm</a:t>
            </a:r>
            <a:endParaRPr lang="nl-NL" dirty="0"/>
          </a:p>
        </p:txBody>
      </p:sp>
      <p:pic>
        <p:nvPicPr>
          <p:cNvPr id="13314" name="Picture 2" descr="Geit met schuft"/>
          <p:cNvPicPr>
            <a:picLocks noChangeAspect="1" noChangeArrowheads="1"/>
          </p:cNvPicPr>
          <p:nvPr/>
        </p:nvPicPr>
        <p:blipFill rotWithShape="1">
          <a:blip r:embed="rId3">
            <a:extLst>
              <a:ext uri="{28A0092B-C50C-407E-A947-70E740481C1C}">
                <a14:useLocalDpi xmlns:a14="http://schemas.microsoft.com/office/drawing/2010/main" val="0"/>
              </a:ext>
            </a:extLst>
          </a:blip>
          <a:srcRect b="9218"/>
          <a:stretch/>
        </p:blipFill>
        <p:spPr bwMode="auto">
          <a:xfrm>
            <a:off x="6096000" y="1825625"/>
            <a:ext cx="4885328" cy="29566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fbeeldingsresultaat voor ringworm m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931" y="4001294"/>
            <a:ext cx="3369227" cy="252692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18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 maken</a:t>
            </a:r>
            <a:endParaRPr lang="nl-NL" dirty="0"/>
          </a:p>
        </p:txBody>
      </p:sp>
      <p:pic>
        <p:nvPicPr>
          <p:cNvPr id="15362" name="Picture 2" descr="Afbeeldingsresultaat voor geit grapp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096" y="1541967"/>
            <a:ext cx="7215808" cy="45150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2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4" name="Tijdelijke aanduiding voor inhoud 2"/>
          <p:cNvSpPr>
            <a:spLocks noGrp="1"/>
          </p:cNvSpPr>
          <p:nvPr>
            <p:ph idx="1"/>
          </p:nvPr>
        </p:nvSpPr>
        <p:spPr/>
        <p:txBody>
          <a:bodyPr>
            <a:normAutofit/>
          </a:bodyPr>
          <a:lstStyle/>
          <a:p>
            <a:pPr marL="0" indent="0">
              <a:buNone/>
            </a:pPr>
            <a:r>
              <a:rPr lang="nl-NL" dirty="0" smtClean="0"/>
              <a:t>Theorie en opdrachten </a:t>
            </a:r>
          </a:p>
          <a:p>
            <a:pPr marL="0" indent="0">
              <a:buNone/>
            </a:pPr>
            <a:endParaRPr lang="nl-NL" dirty="0"/>
          </a:p>
          <a:p>
            <a:pPr marL="0" indent="0" algn="ctr">
              <a:buNone/>
            </a:pPr>
            <a:r>
              <a:rPr lang="nl-NL" sz="5400" dirty="0" smtClean="0">
                <a:solidFill>
                  <a:srgbClr val="FF0000"/>
                </a:solidFill>
              </a:rPr>
              <a:t>Gezondheid en Ziekten</a:t>
            </a:r>
          </a:p>
        </p:txBody>
      </p:sp>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22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Wat gaan we volgende week doen?</a:t>
            </a:r>
            <a:endParaRPr lang="nl-NL" b="1" dirty="0"/>
          </a:p>
        </p:txBody>
      </p:sp>
      <p:sp>
        <p:nvSpPr>
          <p:cNvPr id="3" name="Tijdelijke aanduiding voor inhoud 2"/>
          <p:cNvSpPr>
            <a:spLocks noGrp="1"/>
          </p:cNvSpPr>
          <p:nvPr>
            <p:ph idx="1"/>
          </p:nvPr>
        </p:nvSpPr>
        <p:spPr/>
        <p:txBody>
          <a:bodyPr/>
          <a:lstStyle/>
          <a:p>
            <a:r>
              <a:rPr lang="nl-NL" dirty="0" smtClean="0"/>
              <a:t>1</a:t>
            </a:r>
            <a:r>
              <a:rPr lang="nl-NL" baseline="30000" dirty="0" smtClean="0"/>
              <a:t>e</a:t>
            </a:r>
            <a:r>
              <a:rPr lang="nl-NL" dirty="0" smtClean="0"/>
              <a:t> lesuur giftige planten</a:t>
            </a:r>
          </a:p>
          <a:p>
            <a:r>
              <a:rPr lang="nl-NL" dirty="0" smtClean="0"/>
              <a:t>2</a:t>
            </a:r>
            <a:r>
              <a:rPr lang="nl-NL" baseline="30000" dirty="0" smtClean="0"/>
              <a:t>e</a:t>
            </a:r>
            <a:r>
              <a:rPr lang="nl-NL" dirty="0" smtClean="0"/>
              <a:t> lesuur opdrachten nakijken en bespreken toets</a:t>
            </a:r>
            <a:endParaRPr lang="nl-NL" dirty="0"/>
          </a:p>
          <a:p>
            <a:pPr marL="0" indent="0">
              <a:buNone/>
            </a:pPr>
            <a:endParaRPr lang="nl-NL" dirty="0"/>
          </a:p>
          <a:p>
            <a:pPr marL="0" indent="0">
              <a:buNone/>
            </a:pPr>
            <a:endParaRPr lang="nl-NL" dirty="0"/>
          </a:p>
        </p:txBody>
      </p:sp>
      <p:cxnSp>
        <p:nvCxnSpPr>
          <p:cNvPr id="4" name="Rechte verbindingslijn 3"/>
          <p:cNvCxnSpPr/>
          <p:nvPr/>
        </p:nvCxnSpPr>
        <p:spPr>
          <a:xfrm>
            <a:off x="838200" y="1391479"/>
            <a:ext cx="9717157" cy="1987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12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let je op?</a:t>
            </a:r>
            <a:endParaRPr lang="nl-NL" dirty="0"/>
          </a:p>
        </p:txBody>
      </p:sp>
      <p:pic>
        <p:nvPicPr>
          <p:cNvPr id="1026" name="Picture 2" descr="Afbeeldingsresultaat voor 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045" y="1755896"/>
            <a:ext cx="3500897" cy="47739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324740" y="2068130"/>
            <a:ext cx="2155723" cy="769441"/>
          </a:xfrm>
          <a:prstGeom prst="rect">
            <a:avLst/>
          </a:prstGeom>
          <a:noFill/>
        </p:spPr>
        <p:txBody>
          <a:bodyPr wrap="square" rtlCol="0">
            <a:spAutoFit/>
          </a:bodyPr>
          <a:lstStyle/>
          <a:p>
            <a:r>
              <a:rPr lang="nl-NL" sz="4400" dirty="0" smtClean="0"/>
              <a:t>Gedrag</a:t>
            </a:r>
            <a:endParaRPr lang="nl-NL" sz="4400" dirty="0"/>
          </a:p>
        </p:txBody>
      </p:sp>
      <p:sp>
        <p:nvSpPr>
          <p:cNvPr id="6" name="Tekstvak 5"/>
          <p:cNvSpPr txBox="1"/>
          <p:nvPr/>
        </p:nvSpPr>
        <p:spPr>
          <a:xfrm>
            <a:off x="8338524" y="4753896"/>
            <a:ext cx="2155723" cy="769441"/>
          </a:xfrm>
          <a:prstGeom prst="rect">
            <a:avLst/>
          </a:prstGeom>
          <a:noFill/>
        </p:spPr>
        <p:txBody>
          <a:bodyPr wrap="square" rtlCol="0">
            <a:spAutoFit/>
          </a:bodyPr>
          <a:lstStyle/>
          <a:p>
            <a:r>
              <a:rPr lang="nl-NL" sz="4400" dirty="0" smtClean="0"/>
              <a:t>Mest</a:t>
            </a:r>
            <a:endParaRPr lang="nl-NL" sz="4400" dirty="0"/>
          </a:p>
        </p:txBody>
      </p:sp>
      <p:sp>
        <p:nvSpPr>
          <p:cNvPr id="7" name="Tekstvak 6"/>
          <p:cNvSpPr txBox="1"/>
          <p:nvPr/>
        </p:nvSpPr>
        <p:spPr>
          <a:xfrm>
            <a:off x="8052464" y="1875770"/>
            <a:ext cx="2441783" cy="769441"/>
          </a:xfrm>
          <a:prstGeom prst="rect">
            <a:avLst/>
          </a:prstGeom>
          <a:noFill/>
        </p:spPr>
        <p:txBody>
          <a:bodyPr wrap="square" rtlCol="0">
            <a:spAutoFit/>
          </a:bodyPr>
          <a:lstStyle/>
          <a:p>
            <a:r>
              <a:rPr lang="nl-NL" sz="4400" dirty="0" smtClean="0"/>
              <a:t>Exterieur</a:t>
            </a:r>
            <a:endParaRPr lang="nl-NL" sz="4400" dirty="0"/>
          </a:p>
        </p:txBody>
      </p:sp>
      <p:sp>
        <p:nvSpPr>
          <p:cNvPr id="8" name="Tekstvak 7"/>
          <p:cNvSpPr txBox="1"/>
          <p:nvPr/>
        </p:nvSpPr>
        <p:spPr>
          <a:xfrm>
            <a:off x="1506794" y="4369176"/>
            <a:ext cx="2155723" cy="769441"/>
          </a:xfrm>
          <a:prstGeom prst="rect">
            <a:avLst/>
          </a:prstGeom>
          <a:noFill/>
        </p:spPr>
        <p:txBody>
          <a:bodyPr wrap="square" rtlCol="0">
            <a:spAutoFit/>
          </a:bodyPr>
          <a:lstStyle/>
          <a:p>
            <a:r>
              <a:rPr lang="nl-NL" sz="4400" dirty="0" smtClean="0"/>
              <a:t>Voeding</a:t>
            </a:r>
            <a:endParaRPr lang="nl-NL" sz="4400" dirty="0"/>
          </a:p>
        </p:txBody>
      </p:sp>
      <p:cxnSp>
        <p:nvCxnSpPr>
          <p:cNvPr id="10" name="Rechte verbindingslijn 9"/>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2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Identificatie &amp; Registratie (I&amp;R)</a:t>
            </a:r>
            <a:endParaRPr lang="nl-NL" dirty="0"/>
          </a:p>
        </p:txBody>
      </p:sp>
      <p:sp>
        <p:nvSpPr>
          <p:cNvPr id="3" name="Tijdelijke aanduiding voor inhoud 2"/>
          <p:cNvSpPr>
            <a:spLocks noGrp="1"/>
          </p:cNvSpPr>
          <p:nvPr>
            <p:ph idx="1"/>
          </p:nvPr>
        </p:nvSpPr>
        <p:spPr/>
        <p:txBody>
          <a:bodyPr/>
          <a:lstStyle/>
          <a:p>
            <a:pPr>
              <a:buFontTx/>
              <a:buChar char="-"/>
            </a:pPr>
            <a:r>
              <a:rPr lang="nl-NL" dirty="0" smtClean="0"/>
              <a:t>Ministerie van LNV</a:t>
            </a:r>
          </a:p>
          <a:p>
            <a:pPr>
              <a:buFontTx/>
              <a:buChar char="-"/>
            </a:pPr>
            <a:r>
              <a:rPr lang="nl-NL" dirty="0" smtClean="0"/>
              <a:t>Gezondheidsprogramma’s </a:t>
            </a:r>
            <a:r>
              <a:rPr lang="nl-NL" dirty="0" smtClean="0">
                <a:sym typeface="Wingdings" panose="05000000000000000000" pitchFamily="2" charset="2"/>
              </a:rPr>
              <a:t> Certificaatwaardigheid</a:t>
            </a:r>
            <a:endParaRPr lang="nl-NL" dirty="0" smtClean="0"/>
          </a:p>
          <a:p>
            <a:pPr>
              <a:buFontTx/>
              <a:buChar char="-"/>
            </a:pPr>
            <a:endParaRPr lang="nl-NL" dirty="0"/>
          </a:p>
        </p:txBody>
      </p:sp>
      <p:pic>
        <p:nvPicPr>
          <p:cNvPr id="2050" name="Picture 2" descr="Afbeeldingsresultaat voor geit oormer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482" y="3063695"/>
            <a:ext cx="4580801" cy="3248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geit oormer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728" y="2740514"/>
            <a:ext cx="3781833" cy="378183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98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Caprine</a:t>
            </a:r>
            <a:r>
              <a:rPr lang="nl-NL" dirty="0" smtClean="0"/>
              <a:t> </a:t>
            </a:r>
            <a:r>
              <a:rPr lang="nl-NL" dirty="0" err="1" smtClean="0"/>
              <a:t>arthritis</a:t>
            </a:r>
            <a:r>
              <a:rPr lang="nl-NL" dirty="0" smtClean="0"/>
              <a:t> encefalitis </a:t>
            </a:r>
            <a:r>
              <a:rPr lang="nl-NL" b="1" dirty="0" smtClean="0"/>
              <a:t>(CAE)</a:t>
            </a:r>
            <a:endParaRPr lang="nl-NL" b="1" dirty="0"/>
          </a:p>
        </p:txBody>
      </p:sp>
      <p:sp>
        <p:nvSpPr>
          <p:cNvPr id="3" name="Tijdelijke aanduiding voor inhoud 2"/>
          <p:cNvSpPr>
            <a:spLocks noGrp="1"/>
          </p:cNvSpPr>
          <p:nvPr>
            <p:ph idx="1"/>
          </p:nvPr>
        </p:nvSpPr>
        <p:spPr/>
        <p:txBody>
          <a:bodyPr/>
          <a:lstStyle/>
          <a:p>
            <a:r>
              <a:rPr lang="nl-NL" dirty="0" smtClean="0"/>
              <a:t>Besmettelijke, chronische gewrichts- en </a:t>
            </a:r>
            <a:r>
              <a:rPr lang="nl-NL" dirty="0" err="1" smtClean="0"/>
              <a:t>hersenonstekingen</a:t>
            </a:r>
            <a:r>
              <a:rPr lang="nl-NL" dirty="0" smtClean="0"/>
              <a:t> en/of chronische long- en uieraandoeningen.</a:t>
            </a:r>
          </a:p>
          <a:p>
            <a:r>
              <a:rPr lang="nl-NL" dirty="0" smtClean="0"/>
              <a:t>AIDS verwante ziekte</a:t>
            </a:r>
          </a:p>
          <a:p>
            <a:r>
              <a:rPr lang="nl-NL" dirty="0" smtClean="0"/>
              <a:t>Behandeling is niet mogelijk</a:t>
            </a:r>
          </a:p>
          <a:p>
            <a:r>
              <a:rPr lang="nl-NL" dirty="0" smtClean="0"/>
              <a:t>Aangifteplicht</a:t>
            </a:r>
            <a:endParaRPr lang="nl-NL" dirty="0"/>
          </a:p>
        </p:txBody>
      </p:sp>
      <p:pic>
        <p:nvPicPr>
          <p:cNvPr id="4" name="Afbeelding 3"/>
          <p:cNvPicPr>
            <a:picLocks noChangeAspect="1"/>
          </p:cNvPicPr>
          <p:nvPr/>
        </p:nvPicPr>
        <p:blipFill>
          <a:blip r:embed="rId3"/>
          <a:stretch>
            <a:fillRect/>
          </a:stretch>
        </p:blipFill>
        <p:spPr>
          <a:xfrm>
            <a:off x="5871758" y="3229897"/>
            <a:ext cx="3679398" cy="3266907"/>
          </a:xfrm>
          <a:prstGeom prst="rect">
            <a:avLst/>
          </a:prstGeom>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78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754032" cy="1325563"/>
          </a:xfrm>
        </p:spPr>
        <p:txBody>
          <a:bodyPr/>
          <a:lstStyle/>
          <a:p>
            <a:r>
              <a:rPr lang="nl-NL" dirty="0" err="1" smtClean="0"/>
              <a:t>Caseous</a:t>
            </a:r>
            <a:r>
              <a:rPr lang="nl-NL" dirty="0" smtClean="0"/>
              <a:t> </a:t>
            </a:r>
            <a:r>
              <a:rPr lang="nl-NL" dirty="0" err="1" smtClean="0"/>
              <a:t>lympheadenitis</a:t>
            </a:r>
            <a:r>
              <a:rPr lang="nl-NL" dirty="0" smtClean="0"/>
              <a:t> </a:t>
            </a:r>
            <a:r>
              <a:rPr lang="nl-NL" b="1" dirty="0" smtClean="0"/>
              <a:t>(CL) </a:t>
            </a:r>
            <a:r>
              <a:rPr lang="nl-NL" dirty="0" smtClean="0"/>
              <a:t>of “Bultenziekte’’</a:t>
            </a:r>
            <a:endParaRPr lang="nl-NL" dirty="0"/>
          </a:p>
        </p:txBody>
      </p:sp>
      <p:sp>
        <p:nvSpPr>
          <p:cNvPr id="3" name="Tijdelijke aanduiding voor inhoud 2"/>
          <p:cNvSpPr>
            <a:spLocks noGrp="1"/>
          </p:cNvSpPr>
          <p:nvPr>
            <p:ph idx="1"/>
          </p:nvPr>
        </p:nvSpPr>
        <p:spPr/>
        <p:txBody>
          <a:bodyPr/>
          <a:lstStyle/>
          <a:p>
            <a:r>
              <a:rPr lang="nl-NL" dirty="0" smtClean="0"/>
              <a:t>Besmettelijke geiten- en schapenziekte</a:t>
            </a:r>
          </a:p>
          <a:p>
            <a:r>
              <a:rPr lang="nl-NL" dirty="0" smtClean="0"/>
              <a:t>Veroorzaakt door pseudo-tuberculose</a:t>
            </a:r>
          </a:p>
          <a:p>
            <a:r>
              <a:rPr lang="nl-NL" dirty="0" smtClean="0"/>
              <a:t>Zwelling van de lymfeklieren wat leidt tot abcessen</a:t>
            </a:r>
          </a:p>
          <a:p>
            <a:r>
              <a:rPr lang="nl-NL" dirty="0" smtClean="0"/>
              <a:t>Behandeling is niet mogelijk</a:t>
            </a:r>
          </a:p>
          <a:p>
            <a:pPr marL="0" indent="0">
              <a:buNone/>
            </a:pPr>
            <a:endParaRPr lang="nl-NL" dirty="0"/>
          </a:p>
        </p:txBody>
      </p:sp>
      <p:pic>
        <p:nvPicPr>
          <p:cNvPr id="3074" name="Picture 2" descr="Afbeeldingsresultaat voor Caseous lymphaden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075" y="3865749"/>
            <a:ext cx="3118157" cy="24966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beeldingsresultaat voor Caseous lymphaden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738" y="4328548"/>
            <a:ext cx="3333750" cy="22193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echte verbindingslijn 5"/>
          <p:cNvCxnSpPr/>
          <p:nvPr/>
        </p:nvCxnSpPr>
        <p:spPr>
          <a:xfrm flipV="1">
            <a:off x="838200" y="1391478"/>
            <a:ext cx="10353261" cy="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018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Paratuberculose</a:t>
            </a:r>
            <a:endParaRPr lang="nl-NL" dirty="0"/>
          </a:p>
        </p:txBody>
      </p:sp>
      <p:sp>
        <p:nvSpPr>
          <p:cNvPr id="3" name="Tijdelijke aanduiding voor inhoud 2"/>
          <p:cNvSpPr>
            <a:spLocks noGrp="1"/>
          </p:cNvSpPr>
          <p:nvPr>
            <p:ph idx="1"/>
          </p:nvPr>
        </p:nvSpPr>
        <p:spPr/>
        <p:txBody>
          <a:bodyPr/>
          <a:lstStyle/>
          <a:p>
            <a:r>
              <a:rPr lang="nl-NL" dirty="0" smtClean="0"/>
              <a:t>Bacteriële infectieziekte onder herkauwers</a:t>
            </a:r>
          </a:p>
          <a:p>
            <a:r>
              <a:rPr lang="nl-NL" dirty="0" smtClean="0"/>
              <a:t>90% van de geitenbedrijven is besmet</a:t>
            </a:r>
          </a:p>
          <a:p>
            <a:r>
              <a:rPr lang="nl-NL" dirty="0" smtClean="0"/>
              <a:t>Ongeneeslijke darmontstekingen</a:t>
            </a:r>
          </a:p>
          <a:p>
            <a:r>
              <a:rPr lang="nl-NL" dirty="0" smtClean="0"/>
              <a:t>Uiteenlopende ziekteverschijnselen</a:t>
            </a:r>
          </a:p>
          <a:p>
            <a:r>
              <a:rPr lang="nl-NL" dirty="0" smtClean="0"/>
              <a:t>Goede hygiëne heel belangrijk</a:t>
            </a:r>
          </a:p>
          <a:p>
            <a:pPr marL="0" indent="0">
              <a:buNone/>
            </a:pPr>
            <a:endParaRPr lang="nl-NL" dirty="0"/>
          </a:p>
        </p:txBody>
      </p:sp>
      <p:pic>
        <p:nvPicPr>
          <p:cNvPr id="5122" name="Picture 2" descr="geit met paratuberculose"/>
          <p:cNvPicPr>
            <a:picLocks noChangeAspect="1" noChangeArrowheads="1"/>
          </p:cNvPicPr>
          <p:nvPr/>
        </p:nvPicPr>
        <p:blipFill rotWithShape="1">
          <a:blip r:embed="rId3">
            <a:extLst>
              <a:ext uri="{28A0092B-C50C-407E-A947-70E740481C1C}">
                <a14:useLocalDpi xmlns:a14="http://schemas.microsoft.com/office/drawing/2010/main" val="0"/>
              </a:ext>
            </a:extLst>
          </a:blip>
          <a:srcRect b="9031"/>
          <a:stretch/>
        </p:blipFill>
        <p:spPr bwMode="auto">
          <a:xfrm>
            <a:off x="6572814" y="3362632"/>
            <a:ext cx="5252933" cy="31856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1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Q-koorts</a:t>
            </a:r>
            <a:endParaRPr lang="nl-NL" dirty="0"/>
          </a:p>
        </p:txBody>
      </p:sp>
      <p:sp>
        <p:nvSpPr>
          <p:cNvPr id="3" name="Tijdelijke aanduiding voor inhoud 2"/>
          <p:cNvSpPr>
            <a:spLocks noGrp="1"/>
          </p:cNvSpPr>
          <p:nvPr>
            <p:ph idx="1"/>
          </p:nvPr>
        </p:nvSpPr>
        <p:spPr/>
        <p:txBody>
          <a:bodyPr/>
          <a:lstStyle/>
          <a:p>
            <a:r>
              <a:rPr lang="nl-NL" dirty="0"/>
              <a:t>I</a:t>
            </a:r>
            <a:r>
              <a:rPr lang="nl-NL" dirty="0" smtClean="0"/>
              <a:t>nfectieziekte veroorzaakt </a:t>
            </a:r>
            <a:r>
              <a:rPr lang="nl-NL" dirty="0"/>
              <a:t>door de bacterie </a:t>
            </a:r>
            <a:r>
              <a:rPr lang="nl-NL" dirty="0" err="1"/>
              <a:t>Coxiella</a:t>
            </a:r>
            <a:r>
              <a:rPr lang="nl-NL" dirty="0"/>
              <a:t> </a:t>
            </a:r>
            <a:r>
              <a:rPr lang="nl-NL" dirty="0" err="1" smtClean="0"/>
              <a:t>burnettii</a:t>
            </a:r>
            <a:endParaRPr lang="nl-NL" dirty="0" smtClean="0"/>
          </a:p>
          <a:p>
            <a:r>
              <a:rPr lang="nl-NL" dirty="0"/>
              <a:t>2008-2010 epidemie, 2011 onder controle, 2012 einde epidemie.</a:t>
            </a:r>
          </a:p>
          <a:p>
            <a:r>
              <a:rPr lang="nl-NL" dirty="0" smtClean="0"/>
              <a:t>Vaak geen symptomen maar veel zieke of dode lammeren en abortussen</a:t>
            </a:r>
          </a:p>
          <a:p>
            <a:r>
              <a:rPr lang="nl-NL" dirty="0" smtClean="0"/>
              <a:t>Zoönose</a:t>
            </a:r>
          </a:p>
          <a:p>
            <a:r>
              <a:rPr lang="nl-NL" dirty="0" smtClean="0"/>
              <a:t>Vaccinatie</a:t>
            </a:r>
            <a:endParaRPr lang="nl-NL" dirty="0"/>
          </a:p>
        </p:txBody>
      </p:sp>
      <p:pic>
        <p:nvPicPr>
          <p:cNvPr id="4" name="Picture 8" descr="https://janfkenjedienie.files.wordpress.com/2009/12/111209_qkoort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741" y="3438939"/>
            <a:ext cx="4216279" cy="341906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75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Rotkreupel</a:t>
            </a:r>
            <a:endParaRPr lang="nl-NL" dirty="0"/>
          </a:p>
        </p:txBody>
      </p:sp>
      <p:sp>
        <p:nvSpPr>
          <p:cNvPr id="3" name="Tijdelijke aanduiding voor inhoud 2"/>
          <p:cNvSpPr>
            <a:spLocks noGrp="1"/>
          </p:cNvSpPr>
          <p:nvPr>
            <p:ph idx="1"/>
          </p:nvPr>
        </p:nvSpPr>
        <p:spPr/>
        <p:txBody>
          <a:bodyPr/>
          <a:lstStyle/>
          <a:p>
            <a:r>
              <a:rPr lang="nl-NL" dirty="0" smtClean="0"/>
              <a:t>Veroorzaakt door de rotkreupelbacterie</a:t>
            </a:r>
          </a:p>
          <a:p>
            <a:r>
              <a:rPr lang="nl-NL" dirty="0"/>
              <a:t>B</a:t>
            </a:r>
            <a:r>
              <a:rPr lang="nl-NL" dirty="0" smtClean="0"/>
              <a:t>esmettelijke ontstekingen op de huid van de tussenklauwspleten en hoornranden op de hoef</a:t>
            </a:r>
          </a:p>
          <a:p>
            <a:r>
              <a:rPr lang="nl-NL" dirty="0" smtClean="0"/>
              <a:t>Beginstadium goed te behandelen </a:t>
            </a:r>
          </a:p>
          <a:p>
            <a:r>
              <a:rPr lang="nl-NL" dirty="0" smtClean="0"/>
              <a:t>Enten</a:t>
            </a:r>
            <a:endParaRPr lang="nl-NL" dirty="0"/>
          </a:p>
        </p:txBody>
      </p:sp>
      <p:pic>
        <p:nvPicPr>
          <p:cNvPr id="7170" name="Picture 2" descr="Afbeeldingsresultaat voor rotkreupel g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4" y="3294422"/>
            <a:ext cx="5120170" cy="32086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4"/>
          <p:cNvCxnSpPr/>
          <p:nvPr/>
        </p:nvCxnSpPr>
        <p:spPr>
          <a:xfrm>
            <a:off x="838200" y="1391479"/>
            <a:ext cx="72142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815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1594</Words>
  <Application>Microsoft Office PowerPoint</Application>
  <PresentationFormat>Breedbeeld</PresentationFormat>
  <Paragraphs>159</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Wingdings</vt:lpstr>
      <vt:lpstr>Kantoorthema</vt:lpstr>
      <vt:lpstr>Les Geit</vt:lpstr>
      <vt:lpstr>Wat gaan we vandaag doen?</vt:lpstr>
      <vt:lpstr>Waar let je op?</vt:lpstr>
      <vt:lpstr>Identificatie &amp; Registratie (I&amp;R)</vt:lpstr>
      <vt:lpstr>Caprine arthritis encefalitis (CAE)</vt:lpstr>
      <vt:lpstr>Caseous lympheadenitis (CL) of “Bultenziekte’’</vt:lpstr>
      <vt:lpstr>Paratuberculose</vt:lpstr>
      <vt:lpstr>Q-koorts</vt:lpstr>
      <vt:lpstr>Rotkreupel</vt:lpstr>
      <vt:lpstr>Abortus</vt:lpstr>
      <vt:lpstr>Uierontsteking (mastitis)</vt:lpstr>
      <vt:lpstr>Melkziekte</vt:lpstr>
      <vt:lpstr>Blauwtong</vt:lpstr>
      <vt:lpstr>Engelse ziekte (rachitis)</vt:lpstr>
      <vt:lpstr>Leverbot</vt:lpstr>
      <vt:lpstr>Mond- en klauwzeer (MKZ)</vt:lpstr>
      <vt:lpstr>Zere bekjes</vt:lpstr>
      <vt:lpstr>Parasieten</vt:lpstr>
      <vt:lpstr>Opdrachten maken</vt:lpstr>
      <vt:lpstr>Wat gaan we volgende week doen?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Geit</dc:title>
  <dc:creator>Yorike van der Weijden</dc:creator>
  <cp:lastModifiedBy>Yorike van der Weijden</cp:lastModifiedBy>
  <cp:revision>45</cp:revision>
  <cp:lastPrinted>2017-06-19T13:23:20Z</cp:lastPrinted>
  <dcterms:created xsi:type="dcterms:W3CDTF">2017-06-05T12:27:09Z</dcterms:created>
  <dcterms:modified xsi:type="dcterms:W3CDTF">2017-06-19T18:24:46Z</dcterms:modified>
</cp:coreProperties>
</file>